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70" r:id="rId6"/>
    <p:sldMasterId id="214748367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Bradley Schmerl"/>
  <p:cmAuthor clrIdx="1" id="1" initials="" lastIdx="1" name="강우람"/>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08F704D-7F84-4E77-95E9-F558912399AE}">
  <a:tblStyle styleId="{F08F704D-7F84-4E77-95E9-F558912399A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C4A32D0-D2E8-4809-9142-5004E3BFE3E3}"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7-01T13:12:30.788">
    <p:pos x="196" y="725"/>
    <p:text>Though 4 socket connections are used, only the first connection has the authentication process.</p:text>
  </p:cm>
  <p:cm authorId="1" idx="1" dt="2021-07-01T13:12:30.788">
    <p:pos x="196" y="725"/>
    <p:text>Fixed. Thanks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25fe92c49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e25fe92c49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600"/>
              <a:t>Hello, everyone. Thank you for being here.</a:t>
            </a:r>
            <a:endParaRPr sz="1600"/>
          </a:p>
          <a:p>
            <a:pPr indent="0" lvl="0" marL="0" rtl="0" algn="l">
              <a:spcBef>
                <a:spcPts val="0"/>
              </a:spcBef>
              <a:spcAft>
                <a:spcPts val="0"/>
              </a:spcAft>
              <a:buNone/>
            </a:pPr>
            <a:r>
              <a:rPr lang="ko" sz="1600"/>
              <a:t>I am WOOLAM KANG, who will present the final presentation of team 5 5verflow.</a:t>
            </a:r>
            <a:endParaRPr sz="1600"/>
          </a:p>
          <a:p>
            <a:pPr indent="0" lvl="0" marL="0" rtl="0" algn="l">
              <a:spcBef>
                <a:spcPts val="0"/>
              </a:spcBef>
              <a:spcAft>
                <a:spcPts val="0"/>
              </a:spcAft>
              <a:buNone/>
            </a:pPr>
            <a:r>
              <a:t/>
            </a:r>
            <a:endParaRPr sz="16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25fe92c49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25fe92c49_0_395:notes"/>
          <p:cNvSpPr txBox="1"/>
          <p:nvPr>
            <p:ph idx="1" type="body"/>
          </p:nvPr>
        </p:nvSpPr>
        <p:spPr>
          <a:xfrm>
            <a:off x="685800" y="45720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600"/>
              <a:t>After the design phase, </a:t>
            </a:r>
            <a:r>
              <a:rPr lang="ko" sz="1600">
                <a:solidFill>
                  <a:schemeClr val="dk1"/>
                </a:solidFill>
              </a:rPr>
              <a:t>we implemented our client and server.</a:t>
            </a:r>
            <a:endParaRPr sz="1600">
              <a:solidFill>
                <a:schemeClr val="dk1"/>
              </a:solidFill>
            </a:endParaRPr>
          </a:p>
          <a:p>
            <a:pPr indent="0" lvl="0" marL="0" rtl="0" algn="l">
              <a:spcBef>
                <a:spcPts val="0"/>
              </a:spcBef>
              <a:spcAft>
                <a:spcPts val="0"/>
              </a:spcAft>
              <a:buNone/>
            </a:pPr>
            <a:r>
              <a:rPr lang="ko" sz="1600" strike="sngStrike">
                <a:solidFill>
                  <a:schemeClr val="dk1"/>
                </a:solidFill>
              </a:rPr>
              <a:t>Some libraries are applied such as Qt framework for GUI, OpenSSL for secure transmission.</a:t>
            </a:r>
            <a:endParaRPr sz="1600" strike="sngStrike">
              <a:solidFill>
                <a:schemeClr val="dk1"/>
              </a:solidFill>
            </a:endParaRPr>
          </a:p>
          <a:p>
            <a:pPr indent="0" lvl="0" marL="0" rtl="0" algn="l">
              <a:spcBef>
                <a:spcPts val="0"/>
              </a:spcBef>
              <a:spcAft>
                <a:spcPts val="0"/>
              </a:spcAft>
              <a:buNone/>
            </a:pPr>
            <a:r>
              <a:rPr lang="ko" sz="1600" strike="sngStrike">
                <a:solidFill>
                  <a:schemeClr val="dk1"/>
                </a:solidFill>
              </a:rPr>
              <a:t>During implementation phase,</a:t>
            </a:r>
            <a:r>
              <a:rPr lang="ko" sz="1600"/>
              <a:t> also performed static analysis using FlawFinder and CppCheck to check issues and fixed them.</a:t>
            </a:r>
            <a:endParaRPr sz="1600"/>
          </a:p>
          <a:p>
            <a:pPr indent="0" lvl="0" marL="0" rtl="0" algn="l">
              <a:spcBef>
                <a:spcPts val="0"/>
              </a:spcBef>
              <a:spcAft>
                <a:spcPts val="0"/>
              </a:spcAft>
              <a:buNone/>
            </a:pPr>
            <a:r>
              <a:rPr lang="ko" sz="1600"/>
              <a:t>----------</a:t>
            </a:r>
            <a:endParaRPr sz="1600"/>
          </a:p>
          <a:p>
            <a:pPr indent="0" lvl="0" marL="0" rtl="0" algn="l">
              <a:spcBef>
                <a:spcPts val="0"/>
              </a:spcBef>
              <a:spcAft>
                <a:spcPts val="0"/>
              </a:spcAft>
              <a:buNone/>
            </a:pPr>
            <a:r>
              <a:rPr lang="ko" sz="1400">
                <a:solidFill>
                  <a:schemeClr val="dk1"/>
                </a:solidFill>
              </a:rPr>
              <a:t>next to the design, </a:t>
            </a:r>
            <a:endParaRPr sz="1400">
              <a:solidFill>
                <a:schemeClr val="dk1"/>
              </a:solidFill>
            </a:endParaRPr>
          </a:p>
          <a:p>
            <a:pPr indent="0" lvl="0" marL="0" rtl="0" algn="l">
              <a:spcBef>
                <a:spcPts val="0"/>
              </a:spcBef>
              <a:spcAft>
                <a:spcPts val="0"/>
              </a:spcAft>
              <a:buNone/>
            </a:pPr>
            <a:r>
              <a:rPr lang="ko" sz="1400">
                <a:solidFill>
                  <a:schemeClr val="dk1"/>
                </a:solidFill>
              </a:rPr>
              <a:t>we kept following secure coding by conducting FlawFinder and CppCheck.</a:t>
            </a:r>
            <a:endParaRPr sz="1400">
              <a:solidFill>
                <a:schemeClr val="dk1"/>
              </a:solidFill>
            </a:endParaRPr>
          </a:p>
          <a:p>
            <a:pPr indent="0" lvl="0" marL="0" rtl="0" algn="l">
              <a:spcBef>
                <a:spcPts val="0"/>
              </a:spcBef>
              <a:spcAft>
                <a:spcPts val="0"/>
              </a:spcAft>
              <a:buNone/>
            </a:pPr>
            <a:r>
              <a:rPr lang="ko" sz="1400">
                <a:solidFill>
                  <a:schemeClr val="dk1"/>
                </a:solidFill>
              </a:rPr>
              <a:t>also we tested focused on secure test cases.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417bc4a22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e417bc4a22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600">
                <a:solidFill>
                  <a:schemeClr val="dk1"/>
                </a:solidFill>
              </a:rPr>
              <a:t>Then we are going to look at phase 2.</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417bc4a22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e417bc4a22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chemeClr val="dk1"/>
                </a:solidFill>
              </a:rPr>
              <a:t>In phase 2, we had to do a security analysis of Team 6's system.</a:t>
            </a:r>
            <a:endParaRPr sz="1600">
              <a:solidFill>
                <a:schemeClr val="dk1"/>
              </a:solidFill>
            </a:endParaRPr>
          </a:p>
          <a:p>
            <a:pPr indent="0" lvl="0" marL="0" rtl="0" algn="l">
              <a:spcBef>
                <a:spcPts val="0"/>
              </a:spcBef>
              <a:spcAft>
                <a:spcPts val="0"/>
              </a:spcAft>
              <a:buNone/>
            </a:pPr>
            <a:r>
              <a:rPr lang="ko" sz="1600"/>
              <a:t>Before we performed detailed analysis, we briefly reviewed the Team 6’s presentation of phase 1 and the given artifacts.</a:t>
            </a:r>
            <a:endParaRPr sz="1600"/>
          </a:p>
          <a:p>
            <a:pPr indent="0" lvl="0" marL="0" rtl="0" algn="l">
              <a:spcBef>
                <a:spcPts val="0"/>
              </a:spcBef>
              <a:spcAft>
                <a:spcPts val="0"/>
              </a:spcAft>
              <a:buNone/>
            </a:pPr>
            <a:r>
              <a:rPr lang="ko" sz="1600"/>
              <a:t>As a result of our review, </a:t>
            </a:r>
            <a:r>
              <a:rPr lang="ko" sz="1600"/>
              <a:t>team 6's system had the following characteristics.</a:t>
            </a:r>
            <a:endParaRPr sz="1600"/>
          </a:p>
          <a:p>
            <a:pPr indent="0" lvl="0" marL="0" rtl="0" algn="l">
              <a:spcBef>
                <a:spcPts val="0"/>
              </a:spcBef>
              <a:spcAft>
                <a:spcPts val="0"/>
              </a:spcAft>
              <a:buNone/>
            </a:pPr>
            <a:r>
              <a:rPr lang="ko" sz="1600"/>
              <a:t>… &lt; 4문</a:t>
            </a:r>
            <a:r>
              <a:rPr lang="ko" sz="1600"/>
              <a:t>장 읽지 않음 &gt;</a:t>
            </a:r>
            <a:endParaRPr sz="1600"/>
          </a:p>
          <a:p>
            <a:pPr indent="0" lvl="0" marL="0" rtl="0" algn="l">
              <a:spcBef>
                <a:spcPts val="0"/>
              </a:spcBef>
              <a:spcAft>
                <a:spcPts val="0"/>
              </a:spcAft>
              <a:buClr>
                <a:schemeClr val="dk1"/>
              </a:buClr>
              <a:buSzPts val="1100"/>
              <a:buFont typeface="Arial"/>
              <a:buNone/>
            </a:pPr>
            <a:r>
              <a:rPr lang="ko" sz="1600"/>
              <a:t>The UI of the client and server is as shown.</a:t>
            </a:r>
            <a:endParaRPr sz="1600"/>
          </a:p>
          <a:p>
            <a:pPr indent="0" lvl="0" marL="0" rtl="0" algn="l">
              <a:spcBef>
                <a:spcPts val="0"/>
              </a:spcBef>
              <a:spcAft>
                <a:spcPts val="0"/>
              </a:spcAft>
              <a:buClr>
                <a:schemeClr val="dk1"/>
              </a:buClr>
              <a:buSzPts val="1100"/>
              <a:buFont typeface="Arial"/>
              <a:buNone/>
            </a:pPr>
            <a:r>
              <a:rPr lang="ko" sz="1600" strike="sngStrike"/>
              <a:t>The client has a GUI using GTK, and the server doesn’t have GUI. It is just console application and prints the log.</a:t>
            </a:r>
            <a:endParaRPr sz="1600" strike="sngStrike"/>
          </a:p>
          <a:p>
            <a:pPr indent="0" lvl="0" marL="0" rtl="0" algn="l">
              <a:spcBef>
                <a:spcPts val="0"/>
              </a:spcBef>
              <a:spcAft>
                <a:spcPts val="0"/>
              </a:spcAft>
              <a:buNone/>
            </a:pPr>
            <a:r>
              <a:t/>
            </a:r>
            <a:endParaRPr sz="16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417bc4a22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417bc4a22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600">
                <a:solidFill>
                  <a:schemeClr val="dk1"/>
                </a:solidFill>
              </a:rPr>
              <a:t>Let me introduce the vulnerabilities we found, before explaining the detail of our analysis process.</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As you can see, we’ve found twenty-nine vulnerabilities. </a:t>
            </a:r>
            <a:endParaRPr sz="1600">
              <a:solidFill>
                <a:schemeClr val="dk1"/>
              </a:solidFill>
            </a:endParaRPr>
          </a:p>
          <a:p>
            <a:pPr indent="-330200" lvl="0" marL="457200" rtl="0" algn="l">
              <a:spcBef>
                <a:spcPts val="0"/>
              </a:spcBef>
              <a:spcAft>
                <a:spcPts val="0"/>
              </a:spcAft>
              <a:buClr>
                <a:schemeClr val="dk1"/>
              </a:buClr>
              <a:buSzPts val="1600"/>
              <a:buChar char="●"/>
            </a:pPr>
            <a:r>
              <a:rPr lang="ko" sz="1600">
                <a:solidFill>
                  <a:schemeClr val="dk1"/>
                </a:solidFill>
              </a:rPr>
              <a:t>Most of them are earned from code review.</a:t>
            </a:r>
            <a:br>
              <a:rPr lang="ko" sz="1600">
                <a:solidFill>
                  <a:schemeClr val="dk1"/>
                </a:solidFill>
              </a:rPr>
            </a:br>
            <a:r>
              <a:rPr lang="ko" sz="1600">
                <a:solidFill>
                  <a:schemeClr val="dk1"/>
                </a:solidFill>
              </a:rPr>
              <a:t>as we developers are familiar with C and C plus plus, </a:t>
            </a:r>
            <a:br>
              <a:rPr lang="ko" sz="1600">
                <a:solidFill>
                  <a:schemeClr val="dk1"/>
                </a:solidFill>
              </a:rPr>
            </a:br>
            <a:r>
              <a:rPr lang="ko" sz="1600">
                <a:solidFill>
                  <a:schemeClr val="dk1"/>
                </a:solidFill>
              </a:rPr>
              <a:t>we got many information from source code. </a:t>
            </a:r>
            <a:endParaRPr sz="1600">
              <a:solidFill>
                <a:schemeClr val="dk1"/>
              </a:solidFill>
            </a:endParaRPr>
          </a:p>
          <a:p>
            <a:pPr indent="-330200" lvl="0" marL="457200" rtl="0" algn="l">
              <a:spcBef>
                <a:spcPts val="0"/>
              </a:spcBef>
              <a:spcAft>
                <a:spcPts val="0"/>
              </a:spcAft>
              <a:buClr>
                <a:schemeClr val="dk1"/>
              </a:buClr>
              <a:buSzPts val="1600"/>
              <a:buChar char="●"/>
            </a:pPr>
            <a:r>
              <a:rPr lang="ko" sz="1600">
                <a:solidFill>
                  <a:schemeClr val="dk1"/>
                </a:solidFill>
              </a:rPr>
              <a:t>we found eight vulnerabilities from document, because it is easy to look up security concerns</a:t>
            </a:r>
            <a:endParaRPr sz="1600">
              <a:solidFill>
                <a:schemeClr val="dk1"/>
              </a:solidFill>
            </a:endParaRPr>
          </a:p>
          <a:p>
            <a:pPr indent="-330200" lvl="0" marL="457200" rtl="0" algn="l">
              <a:spcBef>
                <a:spcPts val="0"/>
              </a:spcBef>
              <a:spcAft>
                <a:spcPts val="0"/>
              </a:spcAft>
              <a:buClr>
                <a:schemeClr val="dk1"/>
              </a:buClr>
              <a:buSzPts val="1600"/>
              <a:buChar char="●"/>
            </a:pPr>
            <a:r>
              <a:rPr lang="ko" sz="1600">
                <a:solidFill>
                  <a:schemeClr val="dk1"/>
                </a:solidFill>
              </a:rPr>
              <a:t>we only got four from static and dynamic tests, as team six have already worked on it.</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417bc4a22_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e417bc4a22_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chemeClr val="dk1"/>
                </a:solidFill>
              </a:rPr>
              <a:t>Here is another table that shows the categorization of vulnerabilities based on their effects on the CIA triad.</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ko" sz="1600">
                <a:solidFill>
                  <a:schemeClr val="dk1"/>
                </a:solidFill>
              </a:rPr>
              <a:t>Most of the vulnerabilities affects availability, as they are easy and does not require deep understandings of target software. </a:t>
            </a:r>
            <a:endParaRPr sz="1600">
              <a:solidFill>
                <a:schemeClr val="dk1"/>
              </a:solidFill>
            </a:endParaRPr>
          </a:p>
          <a:p>
            <a:pPr indent="-330200" lvl="0" marL="457200" rtl="0" algn="l">
              <a:spcBef>
                <a:spcPts val="0"/>
              </a:spcBef>
              <a:spcAft>
                <a:spcPts val="0"/>
              </a:spcAft>
              <a:buClr>
                <a:schemeClr val="dk1"/>
              </a:buClr>
              <a:buSzPts val="1600"/>
              <a:buChar char="●"/>
            </a:pPr>
            <a:r>
              <a:rPr lang="ko" sz="1600">
                <a:solidFill>
                  <a:schemeClr val="dk1"/>
                </a:solidFill>
              </a:rPr>
              <a:t>The second is to attack integrity, but data encryption blocked most of our attacks.</a:t>
            </a:r>
            <a:endParaRPr sz="1600">
              <a:solidFill>
                <a:schemeClr val="dk1"/>
              </a:solidFill>
            </a:endParaRPr>
          </a:p>
          <a:p>
            <a:pPr indent="-330200" lvl="0" marL="457200" rtl="0" algn="l">
              <a:spcBef>
                <a:spcPts val="0"/>
              </a:spcBef>
              <a:spcAft>
                <a:spcPts val="0"/>
              </a:spcAft>
              <a:buClr>
                <a:schemeClr val="dk1"/>
              </a:buClr>
              <a:buSzPts val="1600"/>
              <a:buChar char="●"/>
            </a:pPr>
            <a:r>
              <a:rPr lang="ko" sz="1600">
                <a:solidFill>
                  <a:schemeClr val="dk1"/>
                </a:solidFill>
              </a:rPr>
              <a:t>Some of the vulnerabilities affect two or more CIA components.</a:t>
            </a:r>
            <a:endParaRPr sz="1600">
              <a:solidFill>
                <a:schemeClr val="dk1"/>
              </a:solidFill>
            </a:endParaRPr>
          </a:p>
          <a:p>
            <a:pPr indent="0" lvl="0" marL="457200" rtl="0" algn="l">
              <a:spcBef>
                <a:spcPts val="0"/>
              </a:spcBef>
              <a:spcAft>
                <a:spcPts val="0"/>
              </a:spcAft>
              <a:buNone/>
            </a:pPr>
            <a:r>
              <a:rPr lang="ko" sz="1600">
                <a:solidFill>
                  <a:schemeClr val="dk1"/>
                </a:solidFill>
              </a:rPr>
              <a:t>For example, weak ID and password leads to penetration, then the attacker can do everything such as write file, modify log, or delete data.</a:t>
            </a:r>
            <a:endParaRPr sz="1600">
              <a:solidFill>
                <a:schemeClr val="dk1"/>
              </a:solidFill>
            </a:endParaRPr>
          </a:p>
          <a:p>
            <a:pPr indent="-330200" lvl="0" marL="457200" rtl="0" algn="l">
              <a:spcBef>
                <a:spcPts val="0"/>
              </a:spcBef>
              <a:spcAft>
                <a:spcPts val="0"/>
              </a:spcAft>
              <a:buClr>
                <a:schemeClr val="dk1"/>
              </a:buClr>
              <a:buSzPts val="1600"/>
              <a:buChar char="●"/>
            </a:pPr>
            <a:r>
              <a:rPr lang="ko" sz="1600">
                <a:solidFill>
                  <a:schemeClr val="dk1"/>
                </a:solidFill>
              </a:rPr>
              <a:t>Attacks on confidentiality are also small in number, because TLS and two-factor authentication protect the system</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e147ba101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e147ba101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600">
                <a:solidFill>
                  <a:schemeClr val="dk1"/>
                </a:solidFill>
              </a:rPr>
              <a:t>Now I will explain the detail of our analysis process to find these vulnerabilities.</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Prior to the analysis, we planned a new schedule and assigned each role for phase 2.</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And we perform these security analysis activities including attack trials.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Based on the artifacts received from the team 6, we analyze the documents by comparing them with what we did in phase 1, perform the given TC, and check the vulnerabilities that were suspected in the analysis process. We want to verify whether the mitigation is successfully applied through this task. We also looked for any missing vulnerabilities.</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We wrote an attack scenario for the vulnerabilities found and actually performed the attack.</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코드 분석으로 얻어낸 Sequence Diagram을 바탕으로 시큐어 관점에서 주요 로직에 대한 코드 리뷰를 수행하면서 심도 깊게 취약점을 찾아내려 노력하였다.</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발견한 취약점들에 대해 공격 시나리오를 작성하고 실제로 공격을 수행해 보았다. </a:t>
            </a:r>
            <a:endParaRPr sz="16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e147ba101e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e147ba101e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600"/>
              <a:t>By analyzing given artifacts, we summarized security issues discussed at each stage of development in Team 6.</a:t>
            </a:r>
            <a:endParaRPr sz="1600"/>
          </a:p>
          <a:p>
            <a:pPr indent="0" lvl="0" marL="0" rtl="0" algn="l">
              <a:spcBef>
                <a:spcPts val="0"/>
              </a:spcBef>
              <a:spcAft>
                <a:spcPts val="0"/>
              </a:spcAft>
              <a:buNone/>
            </a:pPr>
            <a:r>
              <a:rPr lang="ko" sz="1600"/>
              <a:t>Binary obfuscation is remarkable feature.</a:t>
            </a:r>
            <a:endParaRPr sz="1600"/>
          </a:p>
          <a:p>
            <a:pPr indent="0" lvl="0" marL="0" rtl="0" algn="l">
              <a:spcBef>
                <a:spcPts val="0"/>
              </a:spcBef>
              <a:spcAft>
                <a:spcPts val="0"/>
              </a:spcAft>
              <a:buNone/>
            </a:pPr>
            <a:r>
              <a:rPr lang="ko" sz="1600"/>
              <a:t>And it would be better if they added security test cases.</a:t>
            </a:r>
            <a:endParaRPr sz="1600"/>
          </a:p>
          <a:p>
            <a:pPr indent="0" lvl="0" marL="0" rtl="0" algn="l">
              <a:spcBef>
                <a:spcPts val="0"/>
              </a:spcBef>
              <a:spcAft>
                <a:spcPts val="0"/>
              </a:spcAft>
              <a:buNone/>
            </a:pPr>
            <a:r>
              <a:rPr lang="ko" sz="1600"/>
              <a:t>----------</a:t>
            </a:r>
            <a:endParaRPr sz="1600"/>
          </a:p>
          <a:p>
            <a:pPr indent="0" lvl="0" marL="0" rtl="0" algn="l">
              <a:spcBef>
                <a:spcPts val="0"/>
              </a:spcBef>
              <a:spcAft>
                <a:spcPts val="0"/>
              </a:spcAft>
              <a:buNone/>
            </a:pPr>
            <a:r>
              <a:rPr b="1" lang="ko" sz="1600"/>
              <a:t>Requirement :</a:t>
            </a:r>
            <a:r>
              <a:rPr lang="ko" sz="1600"/>
              <a:t> 요구 사항을 분석하면서 Secure Mode, 2 FA, User Credentials에 주목했고, 요구사항 도출과정에서 Data Exposure와 Communication이 취약함을 발견, 특히 개인정보를 보호하는 것을 Goal로 지정함. 이후 Threat Modeling하고 STRIDE와 P&amp;G 등의 기법으로 위협을 분석하고 OWASP으로 위험 평가를 수행하여 최종 Security Requirement를 도출</a:t>
            </a:r>
            <a:endParaRPr sz="1600"/>
          </a:p>
          <a:p>
            <a:pPr indent="0" lvl="0" marL="0" rtl="0" algn="l">
              <a:spcBef>
                <a:spcPts val="0"/>
              </a:spcBef>
              <a:spcAft>
                <a:spcPts val="0"/>
              </a:spcAft>
              <a:buNone/>
            </a:pPr>
            <a:r>
              <a:rPr b="1" lang="ko" sz="1600"/>
              <a:t>Design :</a:t>
            </a:r>
            <a:r>
              <a:rPr lang="ko" sz="1600"/>
              <a:t> 요구사항 만족을 위해 TLS 및 AES와 SHA256을 이용하여 data flow와 user data를 encrypt하는 design과 mutual authentication및 input sanitize를 적용</a:t>
            </a:r>
            <a:endParaRPr sz="1600"/>
          </a:p>
          <a:p>
            <a:pPr indent="0" lvl="0" marL="0" rtl="0" algn="l">
              <a:spcBef>
                <a:spcPts val="0"/>
              </a:spcBef>
              <a:spcAft>
                <a:spcPts val="0"/>
              </a:spcAft>
              <a:buNone/>
            </a:pPr>
            <a:r>
              <a:rPr b="1" lang="ko" sz="1600"/>
              <a:t>Implementation : </a:t>
            </a:r>
            <a:r>
              <a:rPr lang="ko" sz="1600">
                <a:solidFill>
                  <a:schemeClr val="dk1"/>
                </a:solidFill>
              </a:rPr>
              <a:t>역공학을 대비해 코드 난독화 적용하고, flawfinder와 cppcheck을 이용하여 static analysis를 반복 수행하여 secure coding을 준수</a:t>
            </a:r>
            <a:endParaRPr sz="1600">
              <a:solidFill>
                <a:schemeClr val="dk1"/>
              </a:solidFill>
            </a:endParaRPr>
          </a:p>
          <a:p>
            <a:pPr indent="0" lvl="0" marL="0" rtl="0" algn="l">
              <a:spcBef>
                <a:spcPts val="0"/>
              </a:spcBef>
              <a:spcAft>
                <a:spcPts val="0"/>
              </a:spcAft>
              <a:buNone/>
            </a:pPr>
            <a:r>
              <a:rPr b="1" lang="ko" sz="1600">
                <a:solidFill>
                  <a:schemeClr val="dk1"/>
                </a:solidFill>
              </a:rPr>
              <a:t>Test : </a:t>
            </a:r>
            <a:r>
              <a:rPr lang="ko" sz="1600">
                <a:solidFill>
                  <a:schemeClr val="dk1"/>
                </a:solidFill>
              </a:rPr>
              <a:t>9 개의 Functional TC 수행</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25fe92c49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e25fe92c49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chemeClr val="dk1"/>
                </a:solidFill>
              </a:rPr>
              <a:t>Let’s dive into more detail about team 6’s artifacts.</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ko" sz="1600">
                <a:solidFill>
                  <a:schemeClr val="dk1"/>
                </a:solidFill>
              </a:rPr>
              <a:t>From Team 6’s threat model, </a:t>
            </a:r>
            <a:r>
              <a:rPr lang="ko" sz="1600">
                <a:solidFill>
                  <a:schemeClr val="dk1"/>
                </a:solidFill>
              </a:rPr>
              <a:t>we found that </a:t>
            </a:r>
            <a:r>
              <a:rPr lang="ko" sz="1600">
                <a:solidFill>
                  <a:schemeClr val="dk1"/>
                </a:solidFill>
              </a:rPr>
              <a:t>there are no secure storage on client side.</a:t>
            </a:r>
            <a:endParaRPr sz="1600">
              <a:solidFill>
                <a:schemeClr val="dk1"/>
              </a:solidFill>
            </a:endParaRPr>
          </a:p>
          <a:p>
            <a:pPr indent="0" lvl="0" marL="0" rtl="0" algn="l">
              <a:spcBef>
                <a:spcPts val="0"/>
              </a:spcBef>
              <a:spcAft>
                <a:spcPts val="0"/>
              </a:spcAft>
              <a:buNone/>
            </a:pPr>
            <a:r>
              <a:rPr lang="ko" sz="1600">
                <a:solidFill>
                  <a:schemeClr val="dk1"/>
                </a:solidFill>
              </a:rPr>
              <a:t>We wrote the attack scenario with this vulnerability. This will be discussed in detail later.</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a:t>
            </a:r>
            <a:endParaRPr sz="1600">
              <a:solidFill>
                <a:schemeClr val="dk1"/>
              </a:solidFill>
            </a:endParaRPr>
          </a:p>
          <a:p>
            <a:pPr indent="0" lvl="0" marL="0" rtl="0" algn="l">
              <a:spcBef>
                <a:spcPts val="0"/>
              </a:spcBef>
              <a:spcAft>
                <a:spcPts val="0"/>
              </a:spcAft>
              <a:buNone/>
            </a:pPr>
            <a:r>
              <a:rPr lang="ko" sz="1600"/>
              <a:t>여기서 표시한 Attack point는 뒤에서 자세히 설명할 것이다..</a:t>
            </a:r>
            <a:endParaRPr sz="1600"/>
          </a:p>
          <a:p>
            <a:pPr indent="0" lvl="0" marL="0" rtl="0" algn="l">
              <a:spcBef>
                <a:spcPts val="0"/>
              </a:spcBef>
              <a:spcAft>
                <a:spcPts val="0"/>
              </a:spcAft>
              <a:buNone/>
            </a:pPr>
            <a:r>
              <a:rPr lang="ko" sz="1600"/>
              <a:t>DFD 분석 결과 Client측에서의 Secure Storage 고려가 되어있지 않았고, 이를 토대로 Attack Case 1을 도출하였다. (Attack 1 - remote.config)</a:t>
            </a:r>
            <a:endParaRPr sz="1600"/>
          </a:p>
          <a:p>
            <a:pPr indent="0" lvl="0" marL="0" rtl="0" algn="l">
              <a:spcBef>
                <a:spcPts val="0"/>
              </a:spcBef>
              <a:spcAft>
                <a:spcPts val="0"/>
              </a:spcAft>
              <a:buNone/>
            </a:pPr>
            <a:r>
              <a:rPr lang="ko" sz="1600"/>
              <a:t>TBD: 빨간 테두리는 Team 5 -&gt; Team 6와의 차이를 보이기 위함</a:t>
            </a:r>
            <a:endParaRPr sz="1600"/>
          </a:p>
          <a:p>
            <a:pPr indent="0" lvl="0" marL="0" rtl="0" algn="l">
              <a:spcBef>
                <a:spcPts val="0"/>
              </a:spcBef>
              <a:spcAft>
                <a:spcPts val="0"/>
              </a:spcAft>
              <a:buNone/>
            </a:pPr>
            <a:r>
              <a:t/>
            </a:r>
            <a:endParaRPr sz="16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09285418a_1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09285418a_1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600"/>
              <a:t>From Team 6’s risk assessment, we selected some risks classified as critical, extract vulnerabilities related to those, and made attack scenarios.</a:t>
            </a:r>
            <a:endParaRPr sz="1600"/>
          </a:p>
          <a:p>
            <a:pPr indent="0" lvl="0" marL="0" rtl="0" algn="l">
              <a:spcBef>
                <a:spcPts val="0"/>
              </a:spcBef>
              <a:spcAft>
                <a:spcPts val="0"/>
              </a:spcAft>
              <a:buNone/>
            </a:pPr>
            <a:r>
              <a:rPr lang="ko" sz="1600"/>
              <a:t>But there was no successful attack because Team 6 had applied the mitigation well.</a:t>
            </a:r>
            <a:endParaRPr sz="1600"/>
          </a:p>
          <a:p>
            <a:pPr indent="0" lvl="0" marL="0" rtl="0" algn="l">
              <a:spcBef>
                <a:spcPts val="0"/>
              </a:spcBef>
              <a:spcAft>
                <a:spcPts val="0"/>
              </a:spcAft>
              <a:buNone/>
            </a:pPr>
            <a:r>
              <a:rPr lang="ko" sz="1600"/>
              <a:t>----------</a:t>
            </a:r>
            <a:endParaRPr sz="1600"/>
          </a:p>
          <a:p>
            <a:pPr indent="0" lvl="0" marL="0" rtl="0" algn="l">
              <a:spcBef>
                <a:spcPts val="0"/>
              </a:spcBef>
              <a:spcAft>
                <a:spcPts val="0"/>
              </a:spcAft>
              <a:buNone/>
            </a:pPr>
            <a:r>
              <a:rPr lang="ko" sz="1600"/>
              <a:t>critica로 분류된 risk와 </a:t>
            </a:r>
            <a:r>
              <a:rPr lang="ko" sz="1600"/>
              <a:t>관련된 vulnerabilites들을 몇개 추려 공격 시나리오를 짜보았으나 대응이 잘 되어있어 성공한 공격은 없었다.</a:t>
            </a:r>
            <a:endParaRPr sz="1600"/>
          </a:p>
          <a:p>
            <a:pPr indent="0" lvl="0" marL="0" rtl="0" algn="l">
              <a:spcBef>
                <a:spcPts val="0"/>
              </a:spcBef>
              <a:spcAft>
                <a:spcPts val="0"/>
              </a:spcAft>
              <a:buNone/>
            </a:pPr>
            <a:r>
              <a:rPr lang="ko" sz="1600"/>
              <a:t>대신에 잘못된 credential을 주입하여 프로그램의 malfunction을 발생시키는 것에는 성공하였다. Attack XXXX</a:t>
            </a:r>
            <a:endParaRPr sz="1600"/>
          </a:p>
          <a:p>
            <a:pPr indent="0" lvl="0" marL="0" rtl="0" algn="l">
              <a:spcBef>
                <a:spcPts val="0"/>
              </a:spcBef>
              <a:spcAft>
                <a:spcPts val="0"/>
              </a:spcAft>
              <a:buNone/>
            </a:pPr>
            <a:r>
              <a:rPr lang="ko" sz="1600"/>
              <a:t>Security Requirement도 이를 토대로 작성되어진 것이라 새로운 vulnerability는 찾을 수 없었다.</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25fe92c49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e25fe92c49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chemeClr val="dk1"/>
                </a:solidFill>
              </a:rPr>
              <a:t>Team 6 used FlawFinder and CppCheck for static analysis.</a:t>
            </a:r>
            <a:endParaRPr sz="1600">
              <a:solidFill>
                <a:schemeClr val="dk1"/>
              </a:solidFill>
            </a:endParaRPr>
          </a:p>
          <a:p>
            <a:pPr indent="0" lvl="0" marL="0" rtl="0" algn="l">
              <a:spcBef>
                <a:spcPts val="0"/>
              </a:spcBef>
              <a:spcAft>
                <a:spcPts val="0"/>
              </a:spcAft>
              <a:buNone/>
            </a:pPr>
            <a:r>
              <a:rPr lang="ko" sz="1600">
                <a:solidFill>
                  <a:schemeClr val="dk1"/>
                </a:solidFill>
              </a:rPr>
              <a:t>As the same, we conducted a static analysis using FlawFinder and CppCheck to list vulnerabilities. Then we assess each vulnerability and suppose the mitigation.</a:t>
            </a:r>
            <a:endParaRPr sz="1600">
              <a:solidFill>
                <a:schemeClr val="dk1"/>
              </a:solidFill>
            </a:endParaRPr>
          </a:p>
          <a:p>
            <a:pPr indent="0" lvl="0" marL="0" rtl="0" algn="l">
              <a:spcBef>
                <a:spcPts val="0"/>
              </a:spcBef>
              <a:spcAft>
                <a:spcPts val="0"/>
              </a:spcAft>
              <a:buNone/>
            </a:pPr>
            <a:r>
              <a:rPr lang="ko" sz="1600">
                <a:solidFill>
                  <a:schemeClr val="dk1"/>
                </a:solidFill>
              </a:rPr>
              <a:t>Also, we tried to exploit the vulnerability of “strlen” function, by encoding data except for null character, used as the separator between username and image data. The server terminated abnormally after restart because “strlen” function cannot separate username and image data without null character.</a:t>
            </a:r>
            <a:endParaRPr sz="1600">
              <a:solidFill>
                <a:schemeClr val="dk1"/>
              </a:solidFill>
            </a:endParaRPr>
          </a:p>
          <a:p>
            <a:pPr indent="0" lvl="0" marL="0" rtl="0" algn="l">
              <a:spcBef>
                <a:spcPts val="0"/>
              </a:spcBef>
              <a:spcAft>
                <a:spcPts val="0"/>
              </a:spcAft>
              <a:buNone/>
            </a:pPr>
            <a:r>
              <a:rPr lang="ko" sz="1600">
                <a:solidFill>
                  <a:schemeClr val="dk1"/>
                </a:solidFill>
              </a:rPr>
              <a:t>In addition, we analyzed using Code X-ray which is </a:t>
            </a:r>
            <a:r>
              <a:rPr lang="ko" sz="1600">
                <a:solidFill>
                  <a:schemeClr val="dk1"/>
                </a:solidFill>
              </a:rPr>
              <a:t>LG internal </a:t>
            </a:r>
            <a:r>
              <a:rPr lang="ko" sz="1600">
                <a:solidFill>
                  <a:schemeClr val="dk1"/>
                </a:solidFill>
              </a:rPr>
              <a:t>static analysis tool. The result contains over 500(five hundred) with MISRA standard.</a:t>
            </a:r>
            <a:endParaRPr sz="1600">
              <a:solidFill>
                <a:schemeClr val="dk1"/>
              </a:solidFill>
            </a:endParaRPr>
          </a:p>
          <a:p>
            <a:pPr indent="0" lvl="0" marL="0" rtl="0" algn="l">
              <a:spcBef>
                <a:spcPts val="0"/>
              </a:spcBef>
              <a:spcAft>
                <a:spcPts val="0"/>
              </a:spcAft>
              <a:buNone/>
            </a:pPr>
            <a:r>
              <a:rPr lang="ko" sz="1600">
                <a:solidFill>
                  <a:schemeClr val="dk1"/>
                </a:solidFill>
              </a:rPr>
              <a:t>Since the target of MISRA is the motor industry, the rules seem to be more tight.</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a:t>
            </a:r>
            <a:endParaRPr sz="1600">
              <a:solidFill>
                <a:schemeClr val="dk1"/>
              </a:solidFill>
            </a:endParaRPr>
          </a:p>
          <a:p>
            <a:pPr indent="0" lvl="0" marL="0" rtl="0" algn="l">
              <a:spcBef>
                <a:spcPts val="0"/>
              </a:spcBef>
              <a:spcAft>
                <a:spcPts val="0"/>
              </a:spcAft>
              <a:buNone/>
            </a:pPr>
            <a:r>
              <a:rPr lang="ko" sz="1600"/>
              <a:t>6팀에서 수행한 static analysis tool인 FlawFinder와 Cppcheck를 실행하여 vulnerability를 리스팅하고, 각 항목을 평가하여 mitigation이 필요한 부분에 대해 description을 적었다.</a:t>
            </a:r>
            <a:endParaRPr sz="1600"/>
          </a:p>
          <a:p>
            <a:pPr indent="0" lvl="0" marL="0" rtl="0" algn="l">
              <a:spcBef>
                <a:spcPts val="0"/>
              </a:spcBef>
              <a:spcAft>
                <a:spcPts val="0"/>
              </a:spcAft>
              <a:buNone/>
            </a:pPr>
            <a:r>
              <a:rPr lang="ko" sz="1600"/>
              <a:t>6팀이 이미 활용했기 때문에 critical issue는 발견하기 어려웠다.</a:t>
            </a:r>
            <a:endParaRPr sz="1600"/>
          </a:p>
          <a:p>
            <a:pPr indent="0" lvl="0" marL="0" rtl="0" algn="l">
              <a:spcBef>
                <a:spcPts val="0"/>
              </a:spcBef>
              <a:spcAft>
                <a:spcPts val="0"/>
              </a:spcAft>
              <a:buNone/>
            </a:pPr>
            <a:r>
              <a:rPr lang="ko" sz="1600"/>
              <a:t>추가로, LGE에서 내부적으로 사용하는 static analysis tool인 code x-ray를 이용해보았는데, MISRA standard를 적용하면 500개 이상의 취약점이 나왔음.</a:t>
            </a:r>
            <a:endParaRPr sz="1600"/>
          </a:p>
          <a:p>
            <a:pPr indent="0" lvl="0" marL="0" rtl="0" algn="l">
              <a:spcBef>
                <a:spcPts val="0"/>
              </a:spcBef>
              <a:spcAft>
                <a:spcPts val="0"/>
              </a:spcAft>
              <a:buNone/>
            </a:pPr>
            <a:r>
              <a:rPr lang="ko" sz="1600"/>
              <a:t>MISRA가 Motor Industry가 target이라 safety를 고려해 sensitive하게 체크하는것 같고, MISRA 2012 14.04 rule 처럼 if statement가 boolean형식이 아닌 경우에도 violation으로 검출하는 것을 확인할 수 있었다.</a:t>
            </a:r>
            <a:endParaRPr sz="1600"/>
          </a:p>
          <a:p>
            <a:pPr indent="0" lvl="0" marL="0" rtl="0" algn="l">
              <a:spcBef>
                <a:spcPts val="0"/>
              </a:spcBef>
              <a:spcAft>
                <a:spcPts val="0"/>
              </a:spcAft>
              <a:buNone/>
            </a:pPr>
            <a:r>
              <a:rPr lang="ko" sz="1600"/>
              <a:t>더 tight하게 </a:t>
            </a:r>
            <a:endParaRPr sz="16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417bc4a22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e417bc4a22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600">
                <a:solidFill>
                  <a:schemeClr val="dk1"/>
                </a:solidFill>
              </a:rPr>
              <a:t>This is the contents of the presentation.</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Phase 1 is also included, but we will move on to Phase 2 quickly. We will focus on Phase 2.</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strike="sngStrike">
                <a:solidFill>
                  <a:schemeClr val="dk1"/>
                </a:solidFill>
              </a:rPr>
              <a:t>I will briefly tell you about the Phase 1, and then we will discuss about Phase 2.</a:t>
            </a:r>
            <a:endParaRPr sz="1600" strike="sngStrike">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e09285418a_1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e09285418a_1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ko" sz="1600">
                <a:solidFill>
                  <a:schemeClr val="dk1"/>
                </a:solidFill>
              </a:rPr>
              <a:t>We'd conducted a code review on each module categorized by objective, and derived some attack points.</a:t>
            </a:r>
            <a:endParaRPr sz="1600">
              <a:solidFill>
                <a:schemeClr val="dk1"/>
              </a:solidFill>
            </a:endParaRPr>
          </a:p>
          <a:p>
            <a:pPr indent="0" lvl="0" marL="0" rtl="0" algn="l">
              <a:lnSpc>
                <a:spcPct val="100000"/>
              </a:lnSpc>
              <a:spcBef>
                <a:spcPts val="0"/>
              </a:spcBef>
              <a:spcAft>
                <a:spcPts val="0"/>
              </a:spcAft>
              <a:buNone/>
            </a:pPr>
            <a:r>
              <a:rPr lang="ko" sz="1600">
                <a:solidFill>
                  <a:schemeClr val="dk1"/>
                </a:solidFill>
              </a:rPr>
              <a:t>These points will be discussed in detail later.</a:t>
            </a:r>
            <a:br>
              <a:rPr lang="ko" sz="1600">
                <a:solidFill>
                  <a:schemeClr val="dk1"/>
                </a:solidFill>
              </a:rPr>
            </a:br>
            <a:endParaRPr sz="16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 sz="1600">
                <a:solidFill>
                  <a:schemeClr val="dk1"/>
                </a:solidFill>
              </a:rPr>
              <a:t>----------</a:t>
            </a:r>
            <a:endParaRPr sz="1600">
              <a:solidFill>
                <a:schemeClr val="dk1"/>
              </a:solidFill>
            </a:endParaRPr>
          </a:p>
          <a:p>
            <a:pPr indent="0" lvl="0" marL="0" rtl="0" algn="l">
              <a:lnSpc>
                <a:spcPct val="100000"/>
              </a:lnSpc>
              <a:spcBef>
                <a:spcPts val="0"/>
              </a:spcBef>
              <a:spcAft>
                <a:spcPts val="0"/>
              </a:spcAft>
              <a:buNone/>
            </a:pPr>
            <a:r>
              <a:rPr lang="ko" sz="1600"/>
              <a:t>우리는 아래와 같은 주제를 지정하여 코드 리뷰를 수행하였고, 이 과정에서 Attack XXX를 도출하였습니다.</a:t>
            </a:r>
            <a:endParaRPr sz="16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e25fe92c49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e25fe92c49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chemeClr val="dk1"/>
                </a:solidFill>
              </a:rPr>
              <a:t>In the code review</a:t>
            </a:r>
            <a:r>
              <a:rPr lang="ko" sz="1600">
                <a:solidFill>
                  <a:schemeClr val="dk1"/>
                </a:solidFill>
              </a:rPr>
              <a:t> process</a:t>
            </a:r>
            <a:r>
              <a:rPr lang="ko" sz="1600">
                <a:solidFill>
                  <a:schemeClr val="dk1"/>
                </a:solidFill>
              </a:rPr>
              <a:t>, we created sequence diagrams to better understand the system operation.</a:t>
            </a:r>
            <a:endParaRPr sz="1600">
              <a:solidFill>
                <a:schemeClr val="dk1"/>
              </a:solidFill>
            </a:endParaRPr>
          </a:p>
          <a:p>
            <a:pPr indent="0" lvl="0" marL="0" rtl="0" algn="l">
              <a:lnSpc>
                <a:spcPct val="115000"/>
              </a:lnSpc>
              <a:spcBef>
                <a:spcPts val="0"/>
              </a:spcBef>
              <a:spcAft>
                <a:spcPts val="0"/>
              </a:spcAft>
              <a:buNone/>
            </a:pPr>
            <a:r>
              <a:rPr lang="ko" sz="1600">
                <a:solidFill>
                  <a:schemeClr val="dk1"/>
                </a:solidFill>
              </a:rPr>
              <a:t>Here are two </a:t>
            </a:r>
            <a:r>
              <a:rPr lang="ko" sz="1600">
                <a:solidFill>
                  <a:schemeClr val="dk1"/>
                </a:solidFill>
              </a:rPr>
              <a:t>sequence diagram samples for </a:t>
            </a:r>
            <a:r>
              <a:rPr lang="ko" sz="1600">
                <a:solidFill>
                  <a:schemeClr val="dk1"/>
                </a:solidFill>
              </a:rPr>
              <a:t>Data Communications and Changing Run Mode.</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a:t>
            </a:r>
            <a:endParaRPr sz="1600">
              <a:solidFill>
                <a:schemeClr val="dk1"/>
              </a:solidFill>
            </a:endParaRPr>
          </a:p>
          <a:p>
            <a:pPr indent="0" lvl="0" marL="0" rtl="0" algn="l">
              <a:lnSpc>
                <a:spcPct val="115000"/>
              </a:lnSpc>
              <a:spcBef>
                <a:spcPts val="0"/>
              </a:spcBef>
              <a:spcAft>
                <a:spcPts val="0"/>
              </a:spcAft>
              <a:buNone/>
            </a:pPr>
            <a:r>
              <a:rPr lang="ko" sz="1600">
                <a:solidFill>
                  <a:schemeClr val="dk1"/>
                </a:solidFill>
              </a:rPr>
              <a:t>System 동작을 이해하기 위해 각 step에서 server와 client간 interaction(or work)을 sequence로 그렸음.  </a:t>
            </a:r>
            <a:endParaRPr sz="1600">
              <a:solidFill>
                <a:schemeClr val="dk1"/>
              </a:solidFill>
            </a:endParaRPr>
          </a:p>
          <a:p>
            <a:pPr indent="0" lvl="0" marL="0" rtl="0" algn="l">
              <a:lnSpc>
                <a:spcPct val="115000"/>
              </a:lnSpc>
              <a:spcBef>
                <a:spcPts val="0"/>
              </a:spcBef>
              <a:spcAft>
                <a:spcPts val="0"/>
              </a:spcAft>
              <a:buNone/>
            </a:pPr>
            <a:r>
              <a:rPr lang="ko" sz="1600">
                <a:solidFill>
                  <a:schemeClr val="dk1"/>
                </a:solidFill>
              </a:rPr>
              <a:t>Server/Client Initialization, LogIn, Data Communications, Secure Mode Change, Play Mode Change, Switch to Learn Mode, Save on Learn Mode</a:t>
            </a:r>
            <a:endParaRPr sz="1600">
              <a:solidFill>
                <a:schemeClr val="dk1"/>
              </a:solidFill>
            </a:endParaRPr>
          </a:p>
          <a:p>
            <a:pPr indent="0" lvl="0" marL="0" rtl="0" algn="l">
              <a:lnSpc>
                <a:spcPct val="115000"/>
              </a:lnSpc>
              <a:spcBef>
                <a:spcPts val="0"/>
              </a:spcBef>
              <a:spcAft>
                <a:spcPts val="0"/>
              </a:spcAft>
              <a:buNone/>
            </a:pPr>
            <a:r>
              <a:rPr lang="ko" sz="1600">
                <a:solidFill>
                  <a:schemeClr val="dk1"/>
                </a:solidFill>
              </a:rPr>
              <a:t>그 중 한 예제로 Data communication, Play mode change.</a:t>
            </a:r>
            <a:endParaRPr sz="1600">
              <a:solidFill>
                <a:schemeClr val="dk1"/>
              </a:solidFill>
            </a:endParaRPr>
          </a:p>
          <a:p>
            <a:pPr indent="0" lvl="0" marL="0" rtl="0" algn="l">
              <a:lnSpc>
                <a:spcPct val="115000"/>
              </a:lnSpc>
              <a:spcBef>
                <a:spcPts val="0"/>
              </a:spcBef>
              <a:spcAft>
                <a:spcPts val="0"/>
              </a:spcAft>
              <a:buNone/>
            </a:pPr>
            <a:r>
              <a:rPr lang="ko" sz="1600">
                <a:solidFill>
                  <a:schemeClr val="dk1"/>
                </a:solidFill>
              </a:rPr>
              <a:t>Data communication에서는 image와 metadata를 분리해서 보내는 방법을 확인.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 sz="1600">
                <a:solidFill>
                  <a:schemeClr val="dk1"/>
                </a:solidFill>
              </a:rPr>
              <a:t>Play mode change에서는 client가 control channel을 통해 Play mode 혹은 test mode를 요청하면, server에서는 받은 것에 대한 응답을 주고, stream을 전환하는 동작을 수행하는 것을 확인</a:t>
            </a:r>
            <a:endParaRPr sz="16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e25fe92c49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e25fe92c49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chemeClr val="dk1"/>
                </a:solidFill>
              </a:rPr>
              <a:t>Here are attack scenarios we listed after the whole analysis.</a:t>
            </a:r>
            <a:endParaRPr sz="1600">
              <a:solidFill>
                <a:schemeClr val="dk1"/>
              </a:solidFill>
            </a:endParaRPr>
          </a:p>
          <a:p>
            <a:pPr indent="0" lvl="0" marL="0" rtl="0" algn="l">
              <a:spcBef>
                <a:spcPts val="0"/>
              </a:spcBef>
              <a:spcAft>
                <a:spcPts val="0"/>
              </a:spcAft>
              <a:buNone/>
            </a:pPr>
            <a:r>
              <a:rPr lang="ko" sz="1600">
                <a:solidFill>
                  <a:schemeClr val="dk1"/>
                </a:solidFill>
              </a:rPr>
              <a:t>We prioritized scenarios by grading their impact and difficulty.</a:t>
            </a:r>
            <a:endParaRPr sz="1600">
              <a:solidFill>
                <a:schemeClr val="dk1"/>
              </a:solidFill>
            </a:endParaRPr>
          </a:p>
          <a:p>
            <a:pPr indent="0" lvl="0" marL="0" rtl="0" algn="l">
              <a:spcBef>
                <a:spcPts val="0"/>
              </a:spcBef>
              <a:spcAft>
                <a:spcPts val="0"/>
              </a:spcAft>
              <a:buNone/>
            </a:pPr>
            <a:r>
              <a:rPr lang="ko" sz="1600">
                <a:solidFill>
                  <a:schemeClr val="dk1"/>
                </a:solidFill>
              </a:rPr>
              <a:t>Eleven of twenty-nine exploitation scenarios were tested according to the priority, </a:t>
            </a:r>
            <a:endParaRPr sz="1600">
              <a:solidFill>
                <a:schemeClr val="dk1"/>
              </a:solidFill>
            </a:endParaRPr>
          </a:p>
          <a:p>
            <a:pPr indent="0" lvl="0" marL="0" rtl="0" algn="l">
              <a:spcBef>
                <a:spcPts val="0"/>
              </a:spcBef>
              <a:spcAft>
                <a:spcPts val="0"/>
              </a:spcAft>
              <a:buNone/>
            </a:pPr>
            <a:r>
              <a:rPr lang="ko" sz="1600">
                <a:solidFill>
                  <a:schemeClr val="dk1"/>
                </a:solidFill>
              </a:rPr>
              <a:t>and four of them will be explained now</a:t>
            </a:r>
            <a:endParaRPr sz="18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e25fe92c49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e25fe92c49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600"/>
              <a:t>The first scenario is attacking the vulnerability that the server IP is written in a file with plaintext.</a:t>
            </a:r>
            <a:endParaRPr sz="1600"/>
          </a:p>
          <a:p>
            <a:pPr indent="0" lvl="0" marL="0" rtl="0" algn="l">
              <a:spcBef>
                <a:spcPts val="0"/>
              </a:spcBef>
              <a:spcAft>
                <a:spcPts val="0"/>
              </a:spcAft>
              <a:buClr>
                <a:schemeClr val="dk1"/>
              </a:buClr>
              <a:buSzPts val="1100"/>
              <a:buFont typeface="Arial"/>
              <a:buNone/>
            </a:pPr>
            <a:r>
              <a:rPr lang="ko" sz="1600"/>
              <a:t>This vulnerability is easy to attack and it can cause Denial of Service.</a:t>
            </a:r>
            <a:endParaRPr sz="1600"/>
          </a:p>
          <a:p>
            <a:pPr indent="0" lvl="0" marL="0" rtl="0" algn="l">
              <a:spcBef>
                <a:spcPts val="0"/>
              </a:spcBef>
              <a:spcAft>
                <a:spcPts val="0"/>
              </a:spcAft>
              <a:buClr>
                <a:schemeClr val="dk1"/>
              </a:buClr>
              <a:buSzPts val="1100"/>
              <a:buFont typeface="Arial"/>
              <a:buNone/>
            </a:pPr>
            <a:r>
              <a:rPr lang="ko" sz="1600"/>
              <a:t>So, we tried to compromise config file using ZZUF tool. </a:t>
            </a:r>
            <a:endParaRPr sz="1600"/>
          </a:p>
          <a:p>
            <a:pPr indent="0" lvl="0" marL="0" rtl="0" algn="l">
              <a:spcBef>
                <a:spcPts val="0"/>
              </a:spcBef>
              <a:spcAft>
                <a:spcPts val="0"/>
              </a:spcAft>
              <a:buClr>
                <a:schemeClr val="dk1"/>
              </a:buClr>
              <a:buSzPts val="1100"/>
              <a:buFont typeface="Arial"/>
              <a:buNone/>
            </a:pPr>
            <a:r>
              <a:rPr lang="ko" sz="1600"/>
              <a:t>You can see the result of broken ip address by ZZUF here. If we use this result to run the client application, the application is terminated by input validations in the initialization procedure that team 6 applied.</a:t>
            </a:r>
            <a:endParaRPr sz="1600"/>
          </a:p>
          <a:p>
            <a:pPr indent="0" lvl="0" marL="0" rtl="0" algn="l">
              <a:spcBef>
                <a:spcPts val="0"/>
              </a:spcBef>
              <a:spcAft>
                <a:spcPts val="0"/>
              </a:spcAft>
              <a:buClr>
                <a:schemeClr val="dk1"/>
              </a:buClr>
              <a:buSzPts val="1100"/>
              <a:buFont typeface="Arial"/>
              <a:buNone/>
            </a:pPr>
            <a:r>
              <a:rPr lang="ko" sz="1600"/>
              <a:t>Another simple way to exploit plaintext vulnerability is the manual modification of ip address.</a:t>
            </a:r>
            <a:endParaRPr sz="1600"/>
          </a:p>
          <a:p>
            <a:pPr indent="0" lvl="0" marL="0" rtl="0" algn="l">
              <a:spcBef>
                <a:spcPts val="0"/>
              </a:spcBef>
              <a:spcAft>
                <a:spcPts val="0"/>
              </a:spcAft>
              <a:buClr>
                <a:schemeClr val="dk1"/>
              </a:buClr>
              <a:buSzPts val="1100"/>
              <a:buFont typeface="Arial"/>
              <a:buNone/>
            </a:pPr>
            <a:r>
              <a:rPr lang="ko" sz="1600" strike="sngStrike"/>
              <a:t>the client application is initialized well, but the connection is failed by timeout when we try to login to server, because there is no listening server.</a:t>
            </a:r>
            <a:endParaRPr sz="1600" strike="sngStrike"/>
          </a:p>
          <a:p>
            <a:pPr indent="0" lvl="0" marL="0" rtl="0" algn="l">
              <a:spcBef>
                <a:spcPts val="0"/>
              </a:spcBef>
              <a:spcAft>
                <a:spcPts val="0"/>
              </a:spcAft>
              <a:buClr>
                <a:schemeClr val="dk1"/>
              </a:buClr>
              <a:buSzPts val="1100"/>
              <a:buFont typeface="Arial"/>
              <a:buNone/>
            </a:pPr>
            <a:r>
              <a:rPr lang="ko" sz="1600"/>
              <a:t>To mitigate this vulnerability, we recommend storing the config file in secure storage, or fixating server ip address with encryption.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ko" sz="1600"/>
              <a: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ko" sz="1600"/>
              <a:t>첫번째 attack case는, client에서 접속하기 위한 server의 ip가 plaintext로 파일에 저장되어있다는 취약점을 공격하는 것이다.</a:t>
            </a:r>
            <a:endParaRPr sz="1600"/>
          </a:p>
          <a:p>
            <a:pPr indent="0" lvl="0" marL="0" rtl="0" algn="l">
              <a:spcBef>
                <a:spcPts val="0"/>
              </a:spcBef>
              <a:spcAft>
                <a:spcPts val="0"/>
              </a:spcAft>
              <a:buNone/>
            </a:pPr>
            <a:r>
              <a:rPr lang="ko" sz="1600"/>
              <a:t>이 취약점을 공격하는 방법은 두 가지가 있는데, fuzz exercise에서 활용했던 zzuf를 가지고 파일을 손상시키는 것이 있고, 그냥 서버 ip 주소를 바꿔버리는 방식이 있다.</a:t>
            </a:r>
            <a:endParaRPr sz="1600"/>
          </a:p>
          <a:p>
            <a:pPr indent="0" lvl="0" marL="0" rtl="0" algn="l">
              <a:spcBef>
                <a:spcPts val="0"/>
              </a:spcBef>
              <a:spcAft>
                <a:spcPts val="0"/>
              </a:spcAft>
              <a:buNone/>
            </a:pPr>
            <a:r>
              <a:rPr lang="ko" sz="1600"/>
              <a:t>zzuf에 의해 손상된 파일을 가지고 client앱을 실행하면, 초기화 단계에서 6팀이 수행한 ip address에 대한 input validation에 의해 실행이 종료되어, 더이상 서비스를 이용하지 못한다.  </a:t>
            </a:r>
            <a:endParaRPr sz="16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e25fe92c49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e25fe92c49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600"/>
              <a:t>In this attack scenario, we focused on the connection process between the client and server.</a:t>
            </a:r>
            <a:endParaRPr sz="1600"/>
          </a:p>
          <a:p>
            <a:pPr indent="0" lvl="0" marL="0" rtl="0" algn="l">
              <a:spcBef>
                <a:spcPts val="0"/>
              </a:spcBef>
              <a:spcAft>
                <a:spcPts val="0"/>
              </a:spcAft>
              <a:buNone/>
            </a:pPr>
            <a:r>
              <a:rPr lang="ko" sz="1600">
                <a:solidFill>
                  <a:schemeClr val="dk1"/>
                </a:solidFill>
              </a:rPr>
              <a:t>Though 4 socket connections are used, the only first socket connection has the authentication process.</a:t>
            </a:r>
            <a:endParaRPr sz="1600">
              <a:solidFill>
                <a:schemeClr val="dk1"/>
              </a:solidFill>
            </a:endParaRPr>
          </a:p>
          <a:p>
            <a:pPr indent="0" lvl="0" marL="0" rtl="0" algn="l">
              <a:spcBef>
                <a:spcPts val="0"/>
              </a:spcBef>
              <a:spcAft>
                <a:spcPts val="0"/>
              </a:spcAft>
              <a:buNone/>
            </a:pPr>
            <a:r>
              <a:rPr lang="ko" sz="1600">
                <a:solidFill>
                  <a:schemeClr val="dk1"/>
                </a:solidFill>
              </a:rPr>
              <a:t>After the first socket connection is established by the normal login process, If an attacker intervenes and establishes the remaining three socket connections, then the attacker can see the video without authentication.</a:t>
            </a:r>
            <a:endParaRPr sz="1600">
              <a:solidFill>
                <a:schemeClr val="dk1"/>
              </a:solidFill>
            </a:endParaRPr>
          </a:p>
          <a:p>
            <a:pPr indent="0" lvl="0" marL="0" rtl="0" algn="l">
              <a:spcBef>
                <a:spcPts val="0"/>
              </a:spcBef>
              <a:spcAft>
                <a:spcPts val="0"/>
              </a:spcAft>
              <a:buNone/>
            </a:pPr>
            <a:r>
              <a:rPr lang="ko" sz="1600">
                <a:solidFill>
                  <a:schemeClr val="dk1"/>
                </a:solidFill>
              </a:rPr>
              <a:t>We can mitigate this vulnerability by using a session key or authenticating every socket connection.</a:t>
            </a:r>
            <a:endParaRPr sz="16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e25fe92c49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e25fe92c49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600">
                <a:solidFill>
                  <a:schemeClr val="dk1"/>
                </a:solidFill>
              </a:rPr>
              <a:t>-- 스크립트 확인 --</a:t>
            </a:r>
            <a:endParaRPr sz="1600">
              <a:solidFill>
                <a:schemeClr val="dk1"/>
              </a:solidFill>
            </a:endParaRPr>
          </a:p>
          <a:p>
            <a:pPr indent="0" lvl="0" marL="0" rtl="0" algn="l">
              <a:spcBef>
                <a:spcPts val="0"/>
              </a:spcBef>
              <a:spcAft>
                <a:spcPts val="0"/>
              </a:spcAft>
              <a:buNone/>
            </a:pPr>
            <a:r>
              <a:rPr lang="ko" sz="1300"/>
              <a:t>The third attack scenario is using the vulnerability that the one person can have different names in the system.</a:t>
            </a:r>
            <a:endParaRPr sz="1300"/>
          </a:p>
          <a:p>
            <a:pPr indent="0" lvl="0" marL="0" rtl="0" algn="l">
              <a:spcBef>
                <a:spcPts val="0"/>
              </a:spcBef>
              <a:spcAft>
                <a:spcPts val="0"/>
              </a:spcAft>
              <a:buNone/>
            </a:pPr>
            <a:r>
              <a:rPr lang="ko" sz="1300"/>
              <a:t>We found this issue by code review, and it is easy to reproduce.</a:t>
            </a:r>
            <a:endParaRPr sz="1300"/>
          </a:p>
          <a:p>
            <a:pPr indent="0" lvl="0" marL="0" rtl="0" algn="l">
              <a:spcBef>
                <a:spcPts val="0"/>
              </a:spcBef>
              <a:spcAft>
                <a:spcPts val="0"/>
              </a:spcAft>
              <a:buNone/>
            </a:pPr>
            <a:r>
              <a:rPr lang="ko" sz="1300"/>
              <a:t>We thought this vulnerability could be exploited to other attacks like spoofing.</a:t>
            </a:r>
            <a:endParaRPr sz="1300"/>
          </a:p>
          <a:p>
            <a:pPr indent="0" lvl="0" marL="0" rtl="0" algn="l">
              <a:spcBef>
                <a:spcPts val="0"/>
              </a:spcBef>
              <a:spcAft>
                <a:spcPts val="0"/>
              </a:spcAft>
              <a:buNone/>
            </a:pPr>
            <a:r>
              <a:rPr lang="ko" sz="1300"/>
              <a:t>For example, If a face is already registered as name of Park, Park would be displayed when that person is shown in the image.</a:t>
            </a:r>
            <a:endParaRPr sz="1300"/>
          </a:p>
          <a:p>
            <a:pPr indent="0" lvl="0" marL="0" rtl="0" algn="l">
              <a:spcBef>
                <a:spcPts val="0"/>
              </a:spcBef>
              <a:spcAft>
                <a:spcPts val="0"/>
              </a:spcAft>
              <a:buNone/>
            </a:pPr>
            <a:r>
              <a:rPr lang="ko" sz="1300"/>
              <a:t>This is a normal case. </a:t>
            </a:r>
            <a:endParaRPr sz="1300"/>
          </a:p>
          <a:p>
            <a:pPr indent="0" lvl="0" marL="0" rtl="0" algn="l">
              <a:spcBef>
                <a:spcPts val="0"/>
              </a:spcBef>
              <a:spcAft>
                <a:spcPts val="0"/>
              </a:spcAft>
              <a:buNone/>
            </a:pPr>
            <a:r>
              <a:rPr lang="ko" sz="1300"/>
              <a:t>However, if an attacker presses ‘pause’ button while Park is shown in the image, </a:t>
            </a:r>
            <a:endParaRPr sz="1300"/>
          </a:p>
          <a:p>
            <a:pPr indent="0" lvl="0" marL="0" rtl="0" algn="l">
              <a:spcBef>
                <a:spcPts val="0"/>
              </a:spcBef>
              <a:spcAft>
                <a:spcPts val="0"/>
              </a:spcAft>
              <a:buNone/>
            </a:pPr>
            <a:r>
              <a:rPr lang="ko" sz="1300"/>
              <a:t>a chance to add a new name for the same person is given.</a:t>
            </a:r>
            <a:endParaRPr sz="1300"/>
          </a:p>
          <a:p>
            <a:pPr indent="0" lvl="0" marL="0" rtl="0" algn="l">
              <a:spcBef>
                <a:spcPts val="0"/>
              </a:spcBef>
              <a:spcAft>
                <a:spcPts val="0"/>
              </a:spcAft>
              <a:buNone/>
            </a:pPr>
            <a:r>
              <a:rPr lang="ko" sz="1300"/>
              <a:t>If the attacker request to save a name as Kim, the system registers the face for same person with different names,</a:t>
            </a:r>
            <a:endParaRPr sz="1300"/>
          </a:p>
          <a:p>
            <a:pPr indent="0" lvl="0" marL="0" rtl="0" algn="l">
              <a:spcBef>
                <a:spcPts val="0"/>
              </a:spcBef>
              <a:spcAft>
                <a:spcPts val="0"/>
              </a:spcAft>
              <a:buNone/>
            </a:pPr>
            <a:r>
              <a:rPr lang="ko" sz="1300"/>
              <a:t>then the face is </a:t>
            </a:r>
            <a:r>
              <a:rPr lang="ko" sz="1300">
                <a:solidFill>
                  <a:schemeClr val="dk1"/>
                </a:solidFill>
              </a:rPr>
              <a:t>alternatively </a:t>
            </a:r>
            <a:r>
              <a:rPr lang="ko" sz="1300"/>
              <a:t>recognized as Park and Kim, and it makes confusion to users.</a:t>
            </a:r>
            <a:endParaRPr sz="1300"/>
          </a:p>
          <a:p>
            <a:pPr indent="0" lvl="0" marL="0" rtl="0" algn="l">
              <a:spcBef>
                <a:spcPts val="0"/>
              </a:spcBef>
              <a:spcAft>
                <a:spcPts val="0"/>
              </a:spcAft>
              <a:buNone/>
            </a:pPr>
            <a:r>
              <a:rPr lang="ko" sz="1300"/>
              <a:t>To remove this issue,  we suggest that the server should have a procedure not to allow the chance to register another name for already recognized face </a:t>
            </a:r>
            <a:r>
              <a:rPr lang="ko" sz="1300">
                <a:solidFill>
                  <a:schemeClr val="dk2"/>
                </a:solidFill>
              </a:rPr>
              <a:t>&lt;like what we did on phase 1. We used a field ‘registered’ to distinguish who is registered and sent it to client.&gt;여긴 필요하면 말하는 걸로..</a:t>
            </a:r>
            <a:endParaRPr sz="1300">
              <a:solidFill>
                <a:schemeClr val="dk2"/>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e0928548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e0928548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600">
                <a:solidFill>
                  <a:schemeClr val="dk1"/>
                </a:solidFill>
              </a:rPr>
              <a:t>The last attack scenario we will introduce is accomplished from reverse engineering.</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User ID and password are examined only once, </a:t>
            </a:r>
            <a:r>
              <a:rPr lang="ko" sz="1600">
                <a:solidFill>
                  <a:schemeClr val="dk1"/>
                </a:solidFill>
              </a:rPr>
              <a:t>as you can see in the figure.</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&lt;</a:t>
            </a:r>
            <a:r>
              <a:rPr b="1" lang="ko" sz="1600">
                <a:solidFill>
                  <a:schemeClr val="dk1"/>
                </a:solidFill>
              </a:rPr>
              <a:t>CLICK</a:t>
            </a:r>
            <a:r>
              <a:rPr lang="ko" sz="1600">
                <a:solidFill>
                  <a:schemeClr val="dk1"/>
                </a:solidFill>
              </a:rPr>
              <a:t>&gt; </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So we disassembled the binary using Rizin, and made the authentication function always return True.</a:t>
            </a:r>
            <a:endParaRPr sz="1600">
              <a:solidFill>
                <a:schemeClr val="dk1"/>
              </a:solidFill>
            </a:endParaRPr>
          </a:p>
          <a:p>
            <a:pPr indent="0" lvl="0" marL="0" rtl="0" algn="l">
              <a:spcBef>
                <a:spcPts val="0"/>
              </a:spcBef>
              <a:spcAft>
                <a:spcPts val="0"/>
              </a:spcAft>
              <a:buNone/>
            </a:pPr>
            <a:r>
              <a:rPr lang="ko" sz="1600">
                <a:solidFill>
                  <a:schemeClr val="dk1"/>
                </a:solidFill>
              </a:rPr>
              <a:t>As a result,</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&lt;</a:t>
            </a:r>
            <a:r>
              <a:rPr b="1" lang="ko" sz="1600">
                <a:solidFill>
                  <a:schemeClr val="dk1"/>
                </a:solidFill>
              </a:rPr>
              <a:t>CLICK</a:t>
            </a:r>
            <a:r>
              <a:rPr lang="ko" sz="1600">
                <a:solidFill>
                  <a:schemeClr val="dk1"/>
                </a:solidFill>
              </a:rPr>
              <a:t>&gt; as you can see,</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unauthorized user with invalid ID can access the system and get images.</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To mitigate, repeated use of credentials would be good to make the attack difficult.</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e25fe92c49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e25fe92c49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600">
                <a:solidFill>
                  <a:schemeClr val="dk1"/>
                </a:solidFill>
              </a:rPr>
              <a:t>We tried two penetration approaches to Jetson Nano server.</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The first one is metasploit, but only a DoS attack to RPCBind succeeded, not penetration</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So we tried another method, brute force attack.</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A vulnerability we all know is that ID and password is too simple.</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"lg" for User ID and "lg" again for password.</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First we tried a dictionary file containing 20469(twenty-thousand and four hundred sixty nine) words</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and found out this attack never meets the deadline.</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So we made new dictionary file containing 988 (nine </a:t>
            </a:r>
            <a:r>
              <a:rPr lang="ko" sz="1600">
                <a:solidFill>
                  <a:schemeClr val="dk1"/>
                </a:solidFill>
              </a:rPr>
              <a:t> hundred </a:t>
            </a:r>
            <a:r>
              <a:rPr lang="ko" sz="1600">
                <a:solidFill>
                  <a:schemeClr val="dk1"/>
                </a:solidFill>
              </a:rPr>
              <a:t>eighty-eight) words </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with the password length is less or equal to four</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and only the lower-case letters are used, then we were able to find the id and password.</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e09285418a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e09285418a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400">
                <a:solidFill>
                  <a:schemeClr val="dk1"/>
                </a:solidFill>
              </a:rPr>
              <a:t>Here is the summary of our activities in phase 2.</a:t>
            </a:r>
            <a:endParaRPr sz="1400">
              <a:solidFill>
                <a:schemeClr val="dk1"/>
              </a:solidFill>
            </a:endParaRPr>
          </a:p>
          <a:p>
            <a:pPr indent="0" lvl="0" marL="0" rtl="0" algn="l">
              <a:spcBef>
                <a:spcPts val="0"/>
              </a:spcBef>
              <a:spcAft>
                <a:spcPts val="0"/>
              </a:spcAft>
              <a:buNone/>
            </a:pPr>
            <a:r>
              <a:rPr lang="ko" sz="1400">
                <a:solidFill>
                  <a:schemeClr val="dk1"/>
                </a:solidFill>
              </a:rPr>
              <a:t>We analyzed Team 6’s security activities and found new thr</a:t>
            </a:r>
            <a:r>
              <a:rPr lang="ko" sz="1400">
                <a:solidFill>
                  <a:schemeClr val="dk1"/>
                </a:solidFill>
              </a:rPr>
              <a:t>eats not derived yet</a:t>
            </a:r>
            <a:r>
              <a:rPr lang="ko" sz="1400">
                <a:solidFill>
                  <a:schemeClr val="dk1"/>
                </a:solidFill>
              </a:rPr>
              <a:t>.</a:t>
            </a:r>
            <a:endParaRPr sz="1400">
              <a:solidFill>
                <a:schemeClr val="dk1"/>
              </a:solidFill>
            </a:endParaRPr>
          </a:p>
          <a:p>
            <a:pPr indent="0" lvl="0" marL="0" rtl="0" algn="l">
              <a:spcBef>
                <a:spcPts val="0"/>
              </a:spcBef>
              <a:spcAft>
                <a:spcPts val="0"/>
              </a:spcAft>
              <a:buNone/>
            </a:pPr>
            <a:r>
              <a:rPr lang="ko" sz="1400">
                <a:solidFill>
                  <a:schemeClr val="dk1"/>
                </a:solidFill>
              </a:rPr>
              <a:t>We summarize the vulnerabilities we </a:t>
            </a:r>
            <a:r>
              <a:rPr lang="ko" sz="1400">
                <a:solidFill>
                  <a:schemeClr val="dk1"/>
                </a:solidFill>
              </a:rPr>
              <a:t>additionally found, and derive the attack scenario, try to attack, and suggest mitigation methods</a:t>
            </a:r>
            <a:r>
              <a:rPr lang="ko" sz="1400">
                <a:solidFill>
                  <a:schemeClr val="dk1"/>
                </a:solidFill>
              </a:rPr>
              <a:t>.</a:t>
            </a:r>
            <a:endParaRPr sz="1400">
              <a:solidFill>
                <a:schemeClr val="dk1"/>
              </a:solidFill>
            </a:endParaRPr>
          </a:p>
          <a:p>
            <a:pPr indent="0" lvl="0" marL="0" rtl="0" algn="l">
              <a:spcBef>
                <a:spcPts val="0"/>
              </a:spcBef>
              <a:spcAft>
                <a:spcPts val="0"/>
              </a:spcAft>
              <a:buNone/>
            </a:pPr>
            <a:r>
              <a:rPr lang="ko" sz="1400">
                <a:solidFill>
                  <a:schemeClr val="dk1"/>
                </a:solidFill>
              </a:rPr>
              <a:t>After phase 2, we realized the importance and necessity of these red team activities. (We have to do this on our system)</a:t>
            </a:r>
            <a:endParaRPr sz="1400">
              <a:solidFill>
                <a:schemeClr val="dk1"/>
              </a:solidFill>
            </a:endParaRPr>
          </a:p>
          <a:p>
            <a:pPr indent="0" lvl="0" marL="0" rtl="0" algn="l">
              <a:spcBef>
                <a:spcPts val="0"/>
              </a:spcBef>
              <a:spcAft>
                <a:spcPts val="0"/>
              </a:spcAft>
              <a:buNone/>
            </a:pPr>
            <a:r>
              <a:rPr lang="ko" sz="1400">
                <a:solidFill>
                  <a:schemeClr val="dk1"/>
                </a:solidFill>
              </a:rPr>
              <a:t>----------</a:t>
            </a:r>
            <a:endParaRPr sz="1400">
              <a:solidFill>
                <a:schemeClr val="dk1"/>
              </a:solidFill>
            </a:endParaRPr>
          </a:p>
          <a:p>
            <a:pPr indent="0" lvl="0" marL="0" rtl="0" algn="l">
              <a:spcBef>
                <a:spcPts val="0"/>
              </a:spcBef>
              <a:spcAft>
                <a:spcPts val="0"/>
              </a:spcAft>
              <a:buClr>
                <a:schemeClr val="dk1"/>
              </a:buClr>
              <a:buSzPts val="1100"/>
              <a:buFont typeface="Arial"/>
              <a:buNone/>
            </a:pPr>
            <a:r>
              <a:rPr lang="ko" sz="1400">
                <a:solidFill>
                  <a:schemeClr val="dk1"/>
                </a:solidFill>
              </a:rPr>
              <a:t>괄호안은 빼면 어떨까요? … 그래서 해봤니? 라고 물을 수도 있을 것 같아서요.</a:t>
            </a:r>
            <a:endParaRPr sz="1400">
              <a:solidFill>
                <a:schemeClr val="dk1"/>
              </a:solidFill>
            </a:endParaRPr>
          </a:p>
          <a:p>
            <a:pPr indent="0" lvl="0" marL="0" rtl="0" algn="l">
              <a:spcBef>
                <a:spcPts val="0"/>
              </a:spcBef>
              <a:spcAft>
                <a:spcPts val="0"/>
              </a:spcAft>
              <a:buNone/>
            </a:pPr>
            <a:r>
              <a:t/>
            </a:r>
            <a:endParaRPr sz="16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e417bc4a22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e417bc4a22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600">
                <a:solidFill>
                  <a:schemeClr val="dk1"/>
                </a:solidFill>
              </a:rPr>
              <a:t>We arrived at the final section.</a:t>
            </a:r>
            <a:endParaRPr sz="1600">
              <a:solidFill>
                <a:schemeClr val="dk1"/>
              </a:solidFill>
            </a:endParaRPr>
          </a:p>
          <a:p>
            <a:pPr indent="0" lvl="0" marL="0" rtl="0" algn="l">
              <a:spcBef>
                <a:spcPts val="0"/>
              </a:spcBef>
              <a:spcAft>
                <a:spcPts val="0"/>
              </a:spcAft>
              <a:buNone/>
            </a:pPr>
            <a:r>
              <a:rPr lang="ko" sz="1600">
                <a:solidFill>
                  <a:schemeClr val="dk1"/>
                </a:solidFill>
              </a:rPr>
              <a:t>Let's talk about what we learned while taking this course.</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09285418a_1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e09285418a_1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600">
                <a:solidFill>
                  <a:schemeClr val="dk1"/>
                </a:solidFill>
              </a:rPr>
              <a:t>First, please let me introduce </a:t>
            </a:r>
            <a:r>
              <a:rPr lang="ko" sz="1600">
                <a:solidFill>
                  <a:schemeClr val="dk1"/>
                </a:solidFill>
              </a:rPr>
              <a:t>our team members.</a:t>
            </a:r>
            <a:endParaRPr sz="1600">
              <a:solidFill>
                <a:schemeClr val="dk1"/>
              </a:solidFill>
            </a:endParaRPr>
          </a:p>
          <a:p>
            <a:pPr indent="0" lvl="0" marL="0" rtl="0" algn="l">
              <a:spcBef>
                <a:spcPts val="0"/>
              </a:spcBef>
              <a:spcAft>
                <a:spcPts val="0"/>
              </a:spcAft>
              <a:buNone/>
            </a:pPr>
            <a:r>
              <a:rPr lang="ko" sz="1600">
                <a:solidFill>
                  <a:schemeClr val="dk1"/>
                </a:solidFill>
              </a:rPr>
              <a:t>승욱 차 as 팀 리더, 성준 리, 동혁 한, 우람 강, 유경 최, and 영진 리</a:t>
            </a:r>
            <a:endParaRPr sz="1600">
              <a:solidFill>
                <a:schemeClr val="dk1"/>
              </a:solidFill>
            </a:endParaRPr>
          </a:p>
          <a:p>
            <a:pPr indent="0" lvl="0" marL="0" rtl="0" algn="l">
              <a:spcBef>
                <a:spcPts val="0"/>
              </a:spcBef>
              <a:spcAft>
                <a:spcPts val="0"/>
              </a:spcAft>
              <a:buNone/>
            </a:pPr>
            <a:r>
              <a:rPr lang="ko" sz="1600">
                <a:solidFill>
                  <a:schemeClr val="dk1"/>
                </a:solidFill>
              </a:rPr>
              <a:t>And there is our great mentor “Bradley Schmerl”.</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He was very kind and helpful. Thank you bradley!</a:t>
            </a:r>
            <a:endParaRPr sz="160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e25fe92c49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e25fe92c49_0_609:notes"/>
          <p:cNvSpPr txBox="1"/>
          <p:nvPr>
            <p:ph idx="1" type="body"/>
          </p:nvPr>
        </p:nvSpPr>
        <p:spPr>
          <a:xfrm>
            <a:off x="685800" y="42672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600"/>
              <a:t>Team five got a lot of lessons and they are summarized into four categories.</a:t>
            </a:r>
            <a:endParaRPr sz="1600"/>
          </a:p>
          <a:p>
            <a:pPr indent="0" lvl="0" marL="0" rtl="0" algn="l">
              <a:spcBef>
                <a:spcPts val="0"/>
              </a:spcBef>
              <a:spcAft>
                <a:spcPts val="0"/>
              </a:spcAft>
              <a:buNone/>
            </a:pPr>
            <a:r>
              <a:rPr b="1" lang="ko" sz="1600"/>
              <a:t>First</a:t>
            </a:r>
            <a:r>
              <a:rPr lang="ko" sz="1600"/>
              <a:t>, security consideration is not an additional process, should be integrated in the entire development life</a:t>
            </a:r>
            <a:r>
              <a:rPr lang="ko" sz="1600"/>
              <a:t>cycle. Security issues should be addressed as soon as possible, and be managed consistently. </a:t>
            </a:r>
            <a:endParaRPr sz="1600"/>
          </a:p>
          <a:p>
            <a:pPr indent="0" lvl="0" marL="0" rtl="0" algn="l">
              <a:spcBef>
                <a:spcPts val="0"/>
              </a:spcBef>
              <a:spcAft>
                <a:spcPts val="0"/>
              </a:spcAft>
              <a:buNone/>
            </a:pPr>
            <a:r>
              <a:rPr b="1" lang="ko" sz="1600"/>
              <a:t>Second</a:t>
            </a:r>
            <a:r>
              <a:rPr lang="ko" sz="1600"/>
              <a:t>, it is important to communicate the responsibilities of the security process, such as communication with stakeholders, implementation of the special architecture or functions  </a:t>
            </a:r>
            <a:endParaRPr sz="1600"/>
          </a:p>
          <a:p>
            <a:pPr indent="0" lvl="0" marL="0" rtl="0" algn="l">
              <a:spcBef>
                <a:spcPts val="0"/>
              </a:spcBef>
              <a:spcAft>
                <a:spcPts val="0"/>
              </a:spcAft>
              <a:buNone/>
            </a:pPr>
            <a:r>
              <a:rPr b="1" lang="ko" sz="1600"/>
              <a:t>Third</a:t>
            </a:r>
            <a:r>
              <a:rPr lang="ko" sz="1600"/>
              <a:t>, better collaboration between the blue team and the red team improves the quality of the outcome. </a:t>
            </a:r>
            <a:endParaRPr sz="1600"/>
          </a:p>
          <a:p>
            <a:pPr indent="0" lvl="0" marL="0" rtl="0" algn="l">
              <a:spcBef>
                <a:spcPts val="0"/>
              </a:spcBef>
              <a:spcAft>
                <a:spcPts val="0"/>
              </a:spcAft>
              <a:buNone/>
            </a:pPr>
            <a:r>
              <a:rPr b="1" lang="ko" sz="1600"/>
              <a:t>Finally</a:t>
            </a:r>
            <a:r>
              <a:rPr lang="ko" sz="1600"/>
              <a:t>, various techniques should be used, such as code review, dynamic testing for analysis and evaluation, </a:t>
            </a:r>
            <a:endParaRPr sz="1600"/>
          </a:p>
          <a:p>
            <a:pPr indent="0" lvl="0" marL="0" rtl="0" algn="l">
              <a:spcBef>
                <a:spcPts val="0"/>
              </a:spcBef>
              <a:spcAft>
                <a:spcPts val="0"/>
              </a:spcAft>
              <a:buNone/>
            </a:pPr>
            <a:r>
              <a:rPr lang="ko" sz="1600"/>
              <a:t>and multi factor authentication for mitigation.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ko" sz="1600"/>
              <a:t>----------</a:t>
            </a:r>
            <a:endParaRPr sz="1600"/>
          </a:p>
          <a:p>
            <a:pPr indent="0" lvl="0" marL="0" rtl="0" algn="l">
              <a:spcBef>
                <a:spcPts val="0"/>
              </a:spcBef>
              <a:spcAft>
                <a:spcPts val="0"/>
              </a:spcAft>
              <a:buNone/>
            </a:pPr>
            <a:r>
              <a:rPr lang="ko" sz="1600"/>
              <a:t>Original texts in slide</a:t>
            </a:r>
            <a:endParaRPr sz="1600"/>
          </a:p>
          <a:p>
            <a:pPr indent="0" lvl="0" marL="0" rtl="0" algn="l">
              <a:spcBef>
                <a:spcPts val="0"/>
              </a:spcBef>
              <a:spcAft>
                <a:spcPts val="0"/>
              </a:spcAft>
              <a:buNone/>
            </a:pPr>
            <a:r>
              <a:t/>
            </a:r>
            <a:endParaRPr sz="1600"/>
          </a:p>
          <a:p>
            <a:pPr indent="0" lvl="0" marL="0" rtl="0" algn="l">
              <a:spcBef>
                <a:spcPts val="0"/>
              </a:spcBef>
              <a:spcAft>
                <a:spcPts val="0"/>
              </a:spcAft>
              <a:buClr>
                <a:schemeClr val="dk1"/>
              </a:buClr>
              <a:buSzPts val="1100"/>
              <a:buFont typeface="Arial"/>
              <a:buNone/>
            </a:pPr>
            <a:r>
              <a:rPr lang="ko" sz="1600"/>
              <a:t>Active communication and dialogue among members is very important for security activities.</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ko" sz="1600"/>
              <a:t>Think from the attacker’s perspective: It helps us to know what and how to protect.</a:t>
            </a:r>
            <a:endParaRPr sz="1600"/>
          </a:p>
          <a:p>
            <a:pPr indent="0" lvl="0" marL="0" rtl="0" algn="l">
              <a:spcBef>
                <a:spcPts val="0"/>
              </a:spcBef>
              <a:spcAft>
                <a:spcPts val="0"/>
              </a:spcAft>
              <a:buClr>
                <a:schemeClr val="dk1"/>
              </a:buClr>
              <a:buSzPts val="1100"/>
              <a:buFont typeface="Arial"/>
              <a:buNone/>
            </a:pPr>
            <a:r>
              <a:rPr lang="ko" sz="1600"/>
              <a:t>Security evaluation and red team activities such as penetration testing are needed </a:t>
            </a:r>
            <a:endParaRPr sz="1600"/>
          </a:p>
          <a:p>
            <a:pPr indent="0" lvl="0" marL="0" rtl="0" algn="l">
              <a:spcBef>
                <a:spcPts val="0"/>
              </a:spcBef>
              <a:spcAft>
                <a:spcPts val="0"/>
              </a:spcAft>
              <a:buClr>
                <a:schemeClr val="dk1"/>
              </a:buClr>
              <a:buSzPts val="1100"/>
              <a:buFont typeface="Arial"/>
              <a:buNone/>
            </a:pPr>
            <a:r>
              <a:rPr lang="ko" sz="1600"/>
              <a:t>Secure SDL을 따라 해봤다는것에 의미가 있다</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None/>
            </a:pPr>
            <a:r>
              <a:t/>
            </a:r>
            <a:endParaRPr sz="16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e25fe92c49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e25fe92c49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600"/>
              <a:t>T</a:t>
            </a:r>
            <a:r>
              <a:rPr lang="ko" sz="1600"/>
              <a:t>he end of the presentation.</a:t>
            </a:r>
            <a:endParaRPr sz="1600"/>
          </a:p>
          <a:p>
            <a:pPr indent="0" lvl="0" marL="0" rtl="0" algn="l">
              <a:spcBef>
                <a:spcPts val="0"/>
              </a:spcBef>
              <a:spcAft>
                <a:spcPts val="0"/>
              </a:spcAft>
              <a:buNone/>
            </a:pPr>
            <a:r>
              <a:rPr lang="ko" sz="1600"/>
              <a:t>Thank you all for your attention.</a:t>
            </a:r>
            <a:endParaRPr sz="1600"/>
          </a:p>
          <a:p>
            <a:pPr indent="0" lvl="0" marL="0" rtl="0" algn="l">
              <a:spcBef>
                <a:spcPts val="0"/>
              </a:spcBef>
              <a:spcAft>
                <a:spcPts val="0"/>
              </a:spcAft>
              <a:buNone/>
            </a:pPr>
            <a:r>
              <a:rPr lang="ko" sz="1600"/>
              <a:t>Any questions?</a:t>
            </a:r>
            <a:endParaRPr sz="1600"/>
          </a:p>
          <a:p>
            <a:pPr indent="0" lvl="0" marL="0" rtl="0" algn="l">
              <a:spcBef>
                <a:spcPts val="0"/>
              </a:spcBef>
              <a:spcAft>
                <a:spcPts val="0"/>
              </a:spcAft>
              <a:buNone/>
            </a:pPr>
            <a:r>
              <a:t/>
            </a:r>
            <a:endParaRPr sz="16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335b6ace1_8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335b6ace1_8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e335b6ace1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e335b6ace1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600">
                <a:solidFill>
                  <a:schemeClr val="dk1"/>
                </a:solidFill>
              </a:rPr>
              <a:t>This is the contents of the presentation.</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Phase 1 is also included, but we will move on to Phase 2 quickly. We focus on Phase 2.</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strike="sngStrike">
                <a:solidFill>
                  <a:schemeClr val="dk1"/>
                </a:solidFill>
              </a:rPr>
              <a:t>I will briefly tell you about the Phase 1, and then we will discuss about Phase 2.</a:t>
            </a:r>
            <a:endParaRPr sz="1600" strike="sngStrike">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e25fe92c49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e25fe92c49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600"/>
              <a:t>This diagram shows LG Security Development Life-cycle during the development </a:t>
            </a:r>
            <a:r>
              <a:rPr lang="ko" sz="1600"/>
              <a:t>process</a:t>
            </a:r>
            <a:r>
              <a:rPr lang="ko" sz="1600"/>
              <a:t>.</a:t>
            </a:r>
            <a:endParaRPr sz="1600"/>
          </a:p>
          <a:p>
            <a:pPr indent="0" lvl="0" marL="0" rtl="0" algn="l">
              <a:spcBef>
                <a:spcPts val="0"/>
              </a:spcBef>
              <a:spcAft>
                <a:spcPts val="0"/>
              </a:spcAft>
              <a:buNone/>
            </a:pPr>
            <a:r>
              <a:rPr lang="ko" sz="1600" strike="sngStrike"/>
              <a:t>It is an incremental spiral model and actually it is </a:t>
            </a:r>
            <a:r>
              <a:rPr lang="ko" sz="1600" strike="sngStrike">
                <a:solidFill>
                  <a:schemeClr val="dk1"/>
                </a:solidFill>
              </a:rPr>
              <a:t>consistent with what we learned during this course.</a:t>
            </a:r>
            <a:endParaRPr sz="1600" strike="sngStrike">
              <a:solidFill>
                <a:schemeClr val="dk1"/>
              </a:solidFill>
            </a:endParaRPr>
          </a:p>
          <a:p>
            <a:pPr indent="0" lvl="0" marL="0" rtl="0" algn="l">
              <a:spcBef>
                <a:spcPts val="0"/>
              </a:spcBef>
              <a:spcAft>
                <a:spcPts val="0"/>
              </a:spcAft>
              <a:buNone/>
            </a:pPr>
            <a:r>
              <a:rPr lang="ko" sz="1600"/>
              <a:t>It contains all tasks that we learned during this course.</a:t>
            </a:r>
            <a:endParaRPr sz="1600"/>
          </a:p>
          <a:p>
            <a:pPr indent="0" lvl="0" marL="0" rtl="0" algn="l">
              <a:spcBef>
                <a:spcPts val="0"/>
              </a:spcBef>
              <a:spcAft>
                <a:spcPts val="0"/>
              </a:spcAft>
              <a:buNone/>
            </a:pPr>
            <a:r>
              <a:rPr lang="ko" sz="1600"/>
              <a:t>In phase 1, we had processed preparation, requirement analysis, design, implementation.</a:t>
            </a:r>
            <a:endParaRPr sz="1600"/>
          </a:p>
          <a:p>
            <a:pPr indent="0" lvl="0" marL="0" rtl="0" algn="l">
              <a:spcBef>
                <a:spcPts val="0"/>
              </a:spcBef>
              <a:spcAft>
                <a:spcPts val="0"/>
              </a:spcAft>
              <a:buClr>
                <a:schemeClr val="dk1"/>
              </a:buClr>
              <a:buSzPts val="1100"/>
              <a:buFont typeface="Arial"/>
              <a:buNone/>
            </a:pPr>
            <a:r>
              <a:rPr lang="ko" sz="1600">
                <a:solidFill>
                  <a:schemeClr val="dk1"/>
                </a:solidFill>
              </a:rPr>
              <a:t>And remaining parts - testing, release, and responding to security are processed in phase 2.</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ko" sz="1600">
                <a:solidFill>
                  <a:schemeClr val="dk1"/>
                </a:solidFill>
              </a:rPr>
              <a:t>PSRT - Product Security Response Team</a:t>
            </a:r>
            <a:endParaRPr sz="1600">
              <a:solidFill>
                <a:schemeClr val="dk1"/>
              </a:solidFill>
            </a:endParaRPr>
          </a:p>
          <a:p>
            <a:pPr indent="-330200" lvl="0" marL="457200" rtl="0" algn="l">
              <a:spcBef>
                <a:spcPts val="0"/>
              </a:spcBef>
              <a:spcAft>
                <a:spcPts val="0"/>
              </a:spcAft>
              <a:buClr>
                <a:schemeClr val="dk1"/>
              </a:buClr>
              <a:buSzPts val="1600"/>
              <a:buChar char="●"/>
            </a:pPr>
            <a:r>
              <a:rPr lang="ko" sz="1600">
                <a:solidFill>
                  <a:schemeClr val="dk1"/>
                </a:solidFill>
              </a:rPr>
              <a:t>PSC - It finally certifies that LG-SDL security activities have been performed on the product.</a:t>
            </a:r>
            <a:endParaRPr sz="16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e335b6ace1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e335b6ace1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600"/>
              <a:t>We implemented our client and server based on the given sample code.</a:t>
            </a:r>
            <a:endParaRPr sz="1600"/>
          </a:p>
          <a:p>
            <a:pPr indent="0" lvl="0" marL="0" rtl="0" algn="l">
              <a:spcBef>
                <a:spcPts val="0"/>
              </a:spcBef>
              <a:spcAft>
                <a:spcPts val="0"/>
              </a:spcAft>
              <a:buClr>
                <a:schemeClr val="dk1"/>
              </a:buClr>
              <a:buSzPts val="1100"/>
              <a:buFont typeface="Arial"/>
              <a:buNone/>
            </a:pPr>
            <a:r>
              <a:rPr lang="ko" sz="1600"/>
              <a:t>We use the Qt framework for the client GUI.</a:t>
            </a:r>
            <a:endParaRPr sz="1600"/>
          </a:p>
          <a:p>
            <a:pPr indent="0" lvl="0" marL="0" rtl="0" algn="l">
              <a:spcBef>
                <a:spcPts val="0"/>
              </a:spcBef>
              <a:spcAft>
                <a:spcPts val="0"/>
              </a:spcAft>
              <a:buNone/>
            </a:pPr>
            <a:r>
              <a:rPr lang="ko" sz="1600"/>
              <a:t>OpenSSL is applied to secure transmission between client and server.</a:t>
            </a:r>
            <a:endParaRPr sz="1600"/>
          </a:p>
          <a:p>
            <a:pPr indent="0" lvl="0" marL="0" rtl="0" algn="l">
              <a:spcBef>
                <a:spcPts val="0"/>
              </a:spcBef>
              <a:spcAft>
                <a:spcPts val="0"/>
              </a:spcAft>
              <a:buNone/>
            </a:pPr>
            <a:r>
              <a:rPr lang="ko" sz="1600"/>
              <a:t>rsyslog for server-side logging</a:t>
            </a:r>
            <a:endParaRPr sz="1600"/>
          </a:p>
          <a:p>
            <a:pPr indent="0" lvl="0" marL="0" rtl="0" algn="l">
              <a:spcBef>
                <a:spcPts val="0"/>
              </a:spcBef>
              <a:spcAft>
                <a:spcPts val="0"/>
              </a:spcAft>
              <a:buNone/>
            </a:pPr>
            <a:r>
              <a:rPr lang="ko" sz="1600"/>
              <a:t>it can be used for remote logging of client-side, too. </a:t>
            </a:r>
            <a:r>
              <a:rPr lang="ko" sz="1600" strike="sngStrike"/>
              <a:t>but we didn't have time to apply it.</a:t>
            </a:r>
            <a:endParaRPr sz="1600" strike="sngStrike"/>
          </a:p>
          <a:p>
            <a:pPr indent="0" lvl="0" marL="0" rtl="0" algn="l">
              <a:spcBef>
                <a:spcPts val="0"/>
              </a:spcBef>
              <a:spcAft>
                <a:spcPts val="0"/>
              </a:spcAft>
              <a:buNone/>
            </a:pPr>
            <a:r>
              <a:t/>
            </a:r>
            <a:endParaRPr sz="16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e335b6ace1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e335b6ace1_2_38:notes"/>
          <p:cNvSpPr txBox="1"/>
          <p:nvPr>
            <p:ph idx="1" type="body"/>
          </p:nvPr>
        </p:nvSpPr>
        <p:spPr>
          <a:xfrm>
            <a:off x="685800" y="45720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600"/>
              <a:t>After the design phase, we implements our system. </a:t>
            </a:r>
            <a:r>
              <a:rPr lang="ko" sz="1600">
                <a:solidFill>
                  <a:schemeClr val="dk1"/>
                </a:solidFill>
              </a:rPr>
              <a:t>During implementation phase, </a:t>
            </a:r>
            <a:r>
              <a:rPr lang="ko" sz="1600"/>
              <a:t>we performed static analysis such as FlawFinder and CppCheck and fix issues before commiting.</a:t>
            </a:r>
            <a:endParaRPr sz="1600"/>
          </a:p>
          <a:p>
            <a:pPr indent="0" lvl="0" marL="0" rtl="0" algn="l">
              <a:spcBef>
                <a:spcPts val="0"/>
              </a:spcBef>
              <a:spcAft>
                <a:spcPts val="0"/>
              </a:spcAft>
              <a:buNone/>
            </a:pPr>
            <a:r>
              <a:rPr lang="ko" sz="1600"/>
              <a:t>For example, every sprintf were replaced with snprintf, and strcpy were replaced with strlcpy.</a:t>
            </a:r>
            <a:endParaRPr sz="1600"/>
          </a:p>
          <a:p>
            <a:pPr indent="0" lvl="0" marL="0" rtl="0" algn="l">
              <a:spcBef>
                <a:spcPts val="0"/>
              </a:spcBef>
              <a:spcAft>
                <a:spcPts val="0"/>
              </a:spcAft>
              <a:buNone/>
            </a:pPr>
            <a:r>
              <a:t/>
            </a:r>
            <a:endParaRPr sz="16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e417bc4a22_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e417bc4a22_6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600"/>
              <a:t>artifacts들을 분석을 통해 개발 각 단계에서 논의 된 것으로 보이는 security issue들을 정리해 보았다. </a:t>
            </a:r>
            <a:endParaRPr sz="1600"/>
          </a:p>
          <a:p>
            <a:pPr indent="0" lvl="0" marL="0" rtl="0" algn="l">
              <a:spcBef>
                <a:spcPts val="0"/>
              </a:spcBef>
              <a:spcAft>
                <a:spcPts val="0"/>
              </a:spcAft>
              <a:buNone/>
            </a:pPr>
            <a:r>
              <a:rPr b="1" lang="ko" sz="1600"/>
              <a:t>Requirement :</a:t>
            </a:r>
            <a:r>
              <a:rPr lang="ko" sz="1600"/>
              <a:t> 요구 사항을 분석하면서 Secure Mode, 2 FA, User Credentials에 주목했고, 요구사항 도출과정에서 Data Exposure와 Communication이 취약함을 발견, 특히 개인정보를 보호하는 것을 Goal로 지정함. 이후 Threat Modeling하고 STRIDE와 P&amp;G 등의 기법으로 위협을 분석하고 OWASP으로 위험 평가를 수행하여 최종 Security Requirement를 도출</a:t>
            </a:r>
            <a:endParaRPr sz="1600"/>
          </a:p>
          <a:p>
            <a:pPr indent="0" lvl="0" marL="0" rtl="0" algn="l">
              <a:spcBef>
                <a:spcPts val="0"/>
              </a:spcBef>
              <a:spcAft>
                <a:spcPts val="0"/>
              </a:spcAft>
              <a:buNone/>
            </a:pPr>
            <a:r>
              <a:rPr b="1" lang="ko" sz="1600"/>
              <a:t>Design :</a:t>
            </a:r>
            <a:r>
              <a:rPr lang="ko" sz="1600"/>
              <a:t> 요구사항 만족을 위해 TLS 및 AES와 SHA256을 이용하여 data flow와 user data를 encrypt하는 design과 mutual authentication및 input sanitize를 적용</a:t>
            </a:r>
            <a:endParaRPr sz="1600"/>
          </a:p>
          <a:p>
            <a:pPr indent="0" lvl="0" marL="0" rtl="0" algn="l">
              <a:spcBef>
                <a:spcPts val="0"/>
              </a:spcBef>
              <a:spcAft>
                <a:spcPts val="0"/>
              </a:spcAft>
              <a:buNone/>
            </a:pPr>
            <a:r>
              <a:rPr b="1" lang="ko" sz="1600"/>
              <a:t>Implementation : </a:t>
            </a:r>
            <a:r>
              <a:rPr lang="ko" sz="1600">
                <a:solidFill>
                  <a:schemeClr val="dk1"/>
                </a:solidFill>
              </a:rPr>
              <a:t>역공학을 대비해 코드 난독화 적용하고, flawfinder와 cppcheck을 이용하여 static analysis를 반복 수행하여 secure coding을 준수</a:t>
            </a:r>
            <a:endParaRPr sz="1600">
              <a:solidFill>
                <a:schemeClr val="dk1"/>
              </a:solidFill>
            </a:endParaRPr>
          </a:p>
          <a:p>
            <a:pPr indent="0" lvl="0" marL="0" rtl="0" algn="l">
              <a:spcBef>
                <a:spcPts val="0"/>
              </a:spcBef>
              <a:spcAft>
                <a:spcPts val="0"/>
              </a:spcAft>
              <a:buNone/>
            </a:pPr>
            <a:r>
              <a:rPr b="1" lang="ko" sz="1600">
                <a:solidFill>
                  <a:schemeClr val="dk1"/>
                </a:solidFill>
              </a:rPr>
              <a:t>Test : </a:t>
            </a:r>
            <a:r>
              <a:rPr lang="ko" sz="1600">
                <a:solidFill>
                  <a:schemeClr val="dk1"/>
                </a:solidFill>
              </a:rPr>
              <a:t>9 개의 Functional TC 수행</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e417bc4a22_6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e417bc4a22_6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600">
                <a:solidFill>
                  <a:schemeClr val="dk1"/>
                </a:solidFill>
              </a:rPr>
              <a:t>Let's go ahead. Now I will explain the detail of our analysis process.</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Prior to the analysis, we planned a new schedule and assigned each role for phase 2.</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Based on the artifacts received from the team 6, we analyze the documents by comparing them with what we did in phase 1, perform the given TC, and check the vulnerabilities that were suspected in the analysis process. We want to verify whether the mitigation is successfully applied through this task. We also looked for any missing vulnerabilities.</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코드 분석으로 얻어낸 Sequence Diagram과 시큐어 관점에서 주요 로직에 대한 코드 리뷰를 수행하고 심도 깊게 취약점을 찾아내려 노력하였다.</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발견한 취약점들에 대해 공격 시나리오를 작성하고 공격을 수행하였다. </a:t>
            </a:r>
            <a:endParaRPr sz="16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e417bc4a22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e417bc4a22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000"/>
              <a:t>6팀에서 수행한 static analysis tool인 FlawFinder와 Cppcheck를 실행하여 vulnerability를 리스팅하고, 각 항목을 평가하여 mitigation이 필요한 부분에 대해 description을 적었다.</a:t>
            </a:r>
            <a:endParaRPr sz="1000"/>
          </a:p>
          <a:p>
            <a:pPr indent="0" lvl="0" marL="0" rtl="0" algn="l">
              <a:spcBef>
                <a:spcPts val="0"/>
              </a:spcBef>
              <a:spcAft>
                <a:spcPts val="0"/>
              </a:spcAft>
              <a:buNone/>
            </a:pPr>
            <a:r>
              <a:rPr lang="ko" sz="1000"/>
              <a:t>추가로, LGE에서 내부적으로 사용하는 static analysis tool인 code x-ray를 이용해보았는데, MISRA standard를 적용하면 500개 이상의 취약점이 나왔음.</a:t>
            </a:r>
            <a:endParaRPr sz="1000"/>
          </a:p>
          <a:p>
            <a:pPr indent="0" lvl="0" marL="0" rtl="0" algn="l">
              <a:spcBef>
                <a:spcPts val="0"/>
              </a:spcBef>
              <a:spcAft>
                <a:spcPts val="0"/>
              </a:spcAft>
              <a:buNone/>
            </a:pPr>
            <a:r>
              <a:rPr lang="ko" sz="1000"/>
              <a:t>MISRA가 Motor Industry가 target이라 safety를 고려해 sensitive하게 체크하는것 같고, MISRA 2012 14.04 rule 처럼 if statement가 boolean형식이 아닌 경우에도 violation으로 검출하는 것을 확인할 수 있었다.</a:t>
            </a:r>
            <a:endParaRPr sz="1000"/>
          </a:p>
          <a:p>
            <a:pPr indent="0" lvl="0" marL="0" rtl="0" algn="l">
              <a:spcBef>
                <a:spcPts val="0"/>
              </a:spcBef>
              <a:spcAft>
                <a:spcPts val="0"/>
              </a:spcAft>
              <a:buNone/>
            </a:pPr>
            <a:r>
              <a:rPr lang="ko" sz="1000"/>
              <a:t>더 tight하게 </a:t>
            </a:r>
            <a:endParaRPr sz="10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25fe92c49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25fe92c49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600"/>
              <a:t>This is the roadmap to the LG Security Specialist. We had learned many security classes, including this CMU remote class.</a:t>
            </a:r>
            <a:endParaRPr sz="1600"/>
          </a:p>
          <a:p>
            <a:pPr indent="0" lvl="0" marL="0" rtl="0" algn="l">
              <a:spcBef>
                <a:spcPts val="0"/>
              </a:spcBef>
              <a:spcAft>
                <a:spcPts val="0"/>
              </a:spcAft>
              <a:buClr>
                <a:schemeClr val="dk1"/>
              </a:buClr>
              <a:buSzPts val="1100"/>
              <a:buFont typeface="Arial"/>
              <a:buNone/>
            </a:pPr>
            <a:r>
              <a:rPr lang="ko" sz="1600">
                <a:solidFill>
                  <a:schemeClr val="dk1"/>
                </a:solidFill>
              </a:rPr>
              <a:t>Phase 2 is the main part of the presentation.</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In phase 2, testing, release, and responding to security are processed.</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e25fe92c49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e25fe92c49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600"/>
              <a:t>The following 2 slides show some example of our design to mitigate security risk.</a:t>
            </a:r>
            <a:r>
              <a:rPr lang="ko" sz="1600">
                <a:highlight>
                  <a:schemeClr val="lt1"/>
                </a:highlight>
              </a:rPr>
              <a:t> I will skip </a:t>
            </a:r>
            <a:r>
              <a:rPr lang="ko" sz="1600">
                <a:solidFill>
                  <a:schemeClr val="dk1"/>
                </a:solidFill>
                <a:highlight>
                  <a:schemeClr val="lt1"/>
                </a:highlight>
              </a:rPr>
              <a:t>for the sake of time.</a:t>
            </a:r>
            <a:endParaRPr sz="1600">
              <a:highlight>
                <a:schemeClr val="lt1"/>
              </a:highlight>
            </a:endParaRPr>
          </a:p>
          <a:p>
            <a:pPr indent="0" lvl="0" marL="0" rtl="0" algn="l">
              <a:spcBef>
                <a:spcPts val="0"/>
              </a:spcBef>
              <a:spcAft>
                <a:spcPts val="0"/>
              </a:spcAft>
              <a:buNone/>
            </a:pPr>
            <a:r>
              <a:rPr lang="ko" sz="1600"/>
              <a:t>----------</a:t>
            </a:r>
            <a:endParaRPr sz="1600"/>
          </a:p>
          <a:p>
            <a:pPr indent="0" lvl="0" marL="0" rtl="0" algn="l">
              <a:spcBef>
                <a:spcPts val="0"/>
              </a:spcBef>
              <a:spcAft>
                <a:spcPts val="0"/>
              </a:spcAft>
              <a:buNone/>
            </a:pPr>
            <a:r>
              <a:rPr lang="ko" sz="1600"/>
              <a:t>Let's dive into more detail about our design to mitigate risk.</a:t>
            </a:r>
            <a:endParaRPr sz="1600"/>
          </a:p>
          <a:p>
            <a:pPr indent="0" lvl="0" marL="0" rtl="0" algn="l">
              <a:spcBef>
                <a:spcPts val="0"/>
              </a:spcBef>
              <a:spcAft>
                <a:spcPts val="0"/>
              </a:spcAft>
              <a:buNone/>
            </a:pPr>
            <a:r>
              <a:rPr lang="ko" sz="1600"/>
              <a:t>There are several input items that need to consider verification, such as IP address, User name, and Image data as well.</a:t>
            </a:r>
            <a:endParaRPr sz="1600"/>
          </a:p>
          <a:p>
            <a:pPr indent="0" lvl="0" marL="0" rtl="0" algn="l">
              <a:spcBef>
                <a:spcPts val="0"/>
              </a:spcBef>
              <a:spcAft>
                <a:spcPts val="0"/>
              </a:spcAft>
              <a:buNone/>
            </a:pPr>
            <a:r>
              <a:rPr lang="ko" sz="1600"/>
              <a:t>In the case of </a:t>
            </a:r>
            <a:r>
              <a:rPr lang="ko" sz="1600">
                <a:solidFill>
                  <a:schemeClr val="dk1"/>
                </a:solidFill>
              </a:rPr>
              <a:t>threat 1</a:t>
            </a:r>
            <a:r>
              <a:rPr lang="ko" sz="1600"/>
              <a:t>, we assume that attacker can tamper the data transmitted from server to client. </a:t>
            </a:r>
            <a:endParaRPr sz="1600"/>
          </a:p>
          <a:p>
            <a:pPr indent="0" lvl="0" marL="0" rtl="0" algn="l">
              <a:spcBef>
                <a:spcPts val="0"/>
              </a:spcBef>
              <a:spcAft>
                <a:spcPts val="0"/>
              </a:spcAft>
              <a:buClr>
                <a:schemeClr val="dk1"/>
              </a:buClr>
              <a:buSzPts val="1100"/>
              <a:buFont typeface="Arial"/>
              <a:buNone/>
            </a:pPr>
            <a:r>
              <a:rPr lang="ko" sz="1600"/>
              <a:t>For example, the attacker tampers an image header of JPEG format.</a:t>
            </a:r>
            <a:endParaRPr sz="1600"/>
          </a:p>
          <a:p>
            <a:pPr indent="0" lvl="0" marL="0" rtl="0" algn="l">
              <a:spcBef>
                <a:spcPts val="0"/>
              </a:spcBef>
              <a:spcAft>
                <a:spcPts val="0"/>
              </a:spcAft>
              <a:buNone/>
            </a:pPr>
            <a:r>
              <a:rPr lang="ko" sz="1600"/>
              <a:t>The client cannot decode the image and show it correctly if the header is broken.</a:t>
            </a:r>
            <a:endParaRPr sz="1600"/>
          </a:p>
          <a:p>
            <a:pPr indent="0" lvl="0" marL="0" rtl="0" algn="l">
              <a:spcBef>
                <a:spcPts val="0"/>
              </a:spcBef>
              <a:spcAft>
                <a:spcPts val="0"/>
              </a:spcAft>
              <a:buClr>
                <a:schemeClr val="dk1"/>
              </a:buClr>
              <a:buSzPts val="1100"/>
              <a:buFont typeface="Arial"/>
              <a:buNone/>
            </a:pPr>
            <a:r>
              <a:rPr lang="ko" sz="1600"/>
              <a:t>We decided to check the header and footer of received image data on the client-side.</a:t>
            </a:r>
            <a:endParaRPr sz="1600"/>
          </a:p>
          <a:p>
            <a:pPr indent="0" lvl="0" marL="0" rtl="0" algn="l">
              <a:spcBef>
                <a:spcPts val="0"/>
              </a:spcBef>
              <a:spcAft>
                <a:spcPts val="0"/>
              </a:spcAft>
              <a:buClr>
                <a:schemeClr val="dk1"/>
              </a:buClr>
              <a:buSzPts val="1100"/>
              <a:buFont typeface="Arial"/>
              <a:buNone/>
            </a:pPr>
            <a:r>
              <a:rPr lang="ko" sz="1600"/>
              <a:t>And In the case of threat 2, we deny input when the input violates input format rules to prevent malicious user input on the GUI side.</a:t>
            </a:r>
            <a:endParaRPr sz="1600"/>
          </a:p>
          <a:p>
            <a:pPr indent="0" lvl="0" marL="0" rtl="0" algn="l">
              <a:spcBef>
                <a:spcPts val="0"/>
              </a:spcBef>
              <a:spcAft>
                <a:spcPts val="0"/>
              </a:spcAft>
              <a:buNone/>
            </a:pPr>
            <a:r>
              <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None/>
            </a:pPr>
            <a:r>
              <a:t/>
            </a:r>
            <a:endParaRPr sz="16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e25fe92c49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e25fe92c49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rPr lang="ko" sz="1600"/>
              <a:t>----------</a:t>
            </a:r>
            <a:endParaRPr sz="1600"/>
          </a:p>
          <a:p>
            <a:pPr indent="0" lvl="0" marL="0" rtl="0" algn="l">
              <a:spcBef>
                <a:spcPts val="0"/>
              </a:spcBef>
              <a:spcAft>
                <a:spcPts val="0"/>
              </a:spcAft>
              <a:buNone/>
            </a:pPr>
            <a:r>
              <a:rPr lang="ko" sz="1600"/>
              <a:t>W</a:t>
            </a:r>
            <a:r>
              <a:rPr lang="ko" sz="1600"/>
              <a:t>e also considered secure data transmission.</a:t>
            </a:r>
            <a:endParaRPr sz="1600"/>
          </a:p>
          <a:p>
            <a:pPr indent="0" lvl="0" marL="0" rtl="0" algn="l">
              <a:spcBef>
                <a:spcPts val="0"/>
              </a:spcBef>
              <a:spcAft>
                <a:spcPts val="0"/>
              </a:spcAft>
              <a:buNone/>
            </a:pPr>
            <a:r>
              <a:rPr lang="ko" sz="1600"/>
              <a:t>As we already know, communication over the internet is one of the most </a:t>
            </a:r>
            <a:r>
              <a:rPr lang="ko" sz="1600"/>
              <a:t>vulnerable</a:t>
            </a:r>
            <a:r>
              <a:rPr lang="ko" sz="1600"/>
              <a:t>.</a:t>
            </a:r>
            <a:endParaRPr sz="1600"/>
          </a:p>
          <a:p>
            <a:pPr indent="0" lvl="0" marL="0" rtl="0" algn="l">
              <a:spcBef>
                <a:spcPts val="0"/>
              </a:spcBef>
              <a:spcAft>
                <a:spcPts val="0"/>
              </a:spcAft>
              <a:buNone/>
            </a:pPr>
            <a:r>
              <a:rPr lang="ko" sz="1600"/>
              <a:t>The normal TCP connection is not secure. </a:t>
            </a:r>
            <a:endParaRPr sz="1600"/>
          </a:p>
          <a:p>
            <a:pPr indent="0" lvl="0" marL="0" rtl="0" algn="l">
              <a:spcBef>
                <a:spcPts val="0"/>
              </a:spcBef>
              <a:spcAft>
                <a:spcPts val="0"/>
              </a:spcAft>
              <a:buNone/>
            </a:pPr>
            <a:r>
              <a:rPr lang="ko" sz="1600"/>
              <a:t>They are always exposed to information disclosure and spoofing threats.</a:t>
            </a:r>
            <a:endParaRPr sz="1600"/>
          </a:p>
          <a:p>
            <a:pPr indent="0" lvl="0" marL="0" rtl="0" algn="l">
              <a:spcBef>
                <a:spcPts val="0"/>
              </a:spcBef>
              <a:spcAft>
                <a:spcPts val="0"/>
              </a:spcAft>
              <a:buNone/>
            </a:pPr>
            <a:r>
              <a:rPr lang="ko" sz="1600"/>
              <a:t>So we applied TLS(Transport Layer Security) to secure it.</a:t>
            </a:r>
            <a:endParaRPr sz="16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417bc4a22_3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417bc4a22_3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600">
                <a:solidFill>
                  <a:schemeClr val="dk1"/>
                </a:solidFill>
              </a:rPr>
              <a:t>First, let’s look at phase 1 briefly.</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ko" sz="1600">
                <a:solidFill>
                  <a:schemeClr val="dk1"/>
                </a:solidFill>
              </a:rPr>
              <a:t>=========================</a:t>
            </a:r>
            <a:endParaRPr sz="1600">
              <a:solidFill>
                <a:schemeClr val="dk1"/>
              </a:solidFill>
            </a:endParaRPr>
          </a:p>
          <a:p>
            <a:pPr indent="0" lvl="0" marL="0" rtl="0" algn="l">
              <a:spcBef>
                <a:spcPts val="0"/>
              </a:spcBef>
              <a:spcAft>
                <a:spcPts val="0"/>
              </a:spcAft>
              <a:buNone/>
            </a:pPr>
            <a:r>
              <a:rPr lang="ko" sz="1600">
                <a:solidFill>
                  <a:schemeClr val="dk1"/>
                </a:solidFill>
              </a:rPr>
              <a:t>Then let’s look at phase 1 briefly and quickly.</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09285418a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09285418a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600">
                <a:solidFill>
                  <a:schemeClr val="dk1"/>
                </a:solidFill>
              </a:rPr>
              <a:t>At first of phase 1, we analyzed requirements. We derive asset list, DFD, and threat model.</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At first of phase 1, we analyzed requirements for functionality, derived asset list, and DFD.</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Second, we made threat model from DFD with MS threat modeling tool.</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09285418a_9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09285418a_9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600">
                <a:solidFill>
                  <a:schemeClr val="dk1"/>
                </a:solidFill>
              </a:rPr>
              <a:t>Then </a:t>
            </a:r>
            <a:r>
              <a:rPr lang="ko" sz="1600">
                <a:solidFill>
                  <a:schemeClr val="dk1"/>
                </a:solidFill>
              </a:rPr>
              <a:t>we selected 19 threats from the modeling result, and assessed the risks with OWASP. Finally, we made a security requirement.</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At third, we selected 19 threats from the modeling result and we categorized them as 5 categories to define risk.</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We assessed selected risks with OWASP methodology.</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At last, we discussed how to mitigate risk and related quality attributes.</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Finally, we made a security requirement.</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None/>
            </a:pPr>
            <a:r>
              <a:t/>
            </a:r>
            <a:endParaRPr sz="16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25fe92c49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e25fe92c49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600"/>
              <a:t>It shows our secure design overview of the server and the client.</a:t>
            </a:r>
            <a:endParaRPr sz="1600"/>
          </a:p>
          <a:p>
            <a:pPr indent="0" lvl="0" marL="0" rtl="0" algn="l">
              <a:spcBef>
                <a:spcPts val="0"/>
              </a:spcBef>
              <a:spcAft>
                <a:spcPts val="0"/>
              </a:spcAft>
              <a:buClr>
                <a:schemeClr val="dk1"/>
              </a:buClr>
              <a:buSzPts val="1100"/>
              <a:buFont typeface="Arial"/>
              <a:buNone/>
            </a:pPr>
            <a:r>
              <a:rPr lang="ko" sz="1600"/>
              <a:t>=================================</a:t>
            </a:r>
            <a:endParaRPr sz="1600"/>
          </a:p>
          <a:p>
            <a:pPr indent="0" lvl="0" marL="0" rtl="0" algn="l">
              <a:spcBef>
                <a:spcPts val="0"/>
              </a:spcBef>
              <a:spcAft>
                <a:spcPts val="0"/>
              </a:spcAft>
              <a:buClr>
                <a:schemeClr val="dk1"/>
              </a:buClr>
              <a:buSzPts val="1100"/>
              <a:buFont typeface="Arial"/>
              <a:buNone/>
            </a:pPr>
            <a:r>
              <a:rPr lang="ko" sz="1600"/>
              <a:t>Three main items for our security design are emphasized by colored border lines.</a:t>
            </a:r>
            <a:endParaRPr sz="1600"/>
          </a:p>
          <a:p>
            <a:pPr indent="0" lvl="0" marL="0" rtl="0" algn="l">
              <a:spcBef>
                <a:spcPts val="0"/>
              </a:spcBef>
              <a:spcAft>
                <a:spcPts val="0"/>
              </a:spcAft>
              <a:buClr>
                <a:schemeClr val="dk1"/>
              </a:buClr>
              <a:buSzPts val="1100"/>
              <a:buFont typeface="Arial"/>
              <a:buNone/>
            </a:pPr>
            <a:r>
              <a:rPr lang="ko" sz="1600"/>
              <a:t>f</a:t>
            </a:r>
            <a:r>
              <a:rPr lang="ko" sz="1600"/>
              <a:t>irst, input validation for an invalid form of IP address and user name.</a:t>
            </a:r>
            <a:endParaRPr sz="1600"/>
          </a:p>
          <a:p>
            <a:pPr indent="0" lvl="0" marL="0" rtl="0" algn="l">
              <a:spcBef>
                <a:spcPts val="0"/>
              </a:spcBef>
              <a:spcAft>
                <a:spcPts val="0"/>
              </a:spcAft>
              <a:buClr>
                <a:schemeClr val="dk1"/>
              </a:buClr>
              <a:buSzPts val="1100"/>
              <a:buFont typeface="Arial"/>
              <a:buNone/>
            </a:pPr>
            <a:r>
              <a:rPr lang="ko" sz="1600"/>
              <a:t>second, Data Encryption using OpenSSL and Authenticating with trusted authorized certificates.</a:t>
            </a:r>
            <a:endParaRPr sz="1600"/>
          </a:p>
          <a:p>
            <a:pPr indent="0" lvl="0" marL="0" rtl="0" algn="l">
              <a:spcBef>
                <a:spcPts val="0"/>
              </a:spcBef>
              <a:spcAft>
                <a:spcPts val="0"/>
              </a:spcAft>
              <a:buClr>
                <a:schemeClr val="dk1"/>
              </a:buClr>
              <a:buSzPts val="1100"/>
              <a:buFont typeface="Arial"/>
              <a:buNone/>
            </a:pPr>
            <a:r>
              <a:rPr lang="ko" sz="1600"/>
              <a:t>third, Secure storage to store valuable assets, such as key and image.</a:t>
            </a:r>
            <a:endParaRPr sz="1600"/>
          </a:p>
          <a:p>
            <a:pPr indent="0" lvl="0" marL="0" rtl="0" algn="l">
              <a:spcBef>
                <a:spcPts val="0"/>
              </a:spcBef>
              <a:spcAft>
                <a:spcPts val="0"/>
              </a:spcAft>
              <a:buClr>
                <a:schemeClr val="dk1"/>
              </a:buClr>
              <a:buSzPts val="1100"/>
              <a:buFont typeface="Arial"/>
              <a:buNone/>
            </a:pPr>
            <a:r>
              <a:rPr lang="ko" sz="1600"/>
              <a:t>Secure storage is implemented using cryptomount .</a:t>
            </a:r>
            <a:endParaRPr sz="1600"/>
          </a:p>
          <a:p>
            <a:pPr indent="0" lvl="0" marL="0" rtl="0" algn="l">
              <a:spcBef>
                <a:spcPts val="0"/>
              </a:spcBef>
              <a:spcAft>
                <a:spcPts val="0"/>
              </a:spcAft>
              <a:buClr>
                <a:schemeClr val="dk1"/>
              </a:buClr>
              <a:buSzPts val="1100"/>
              <a:buFont typeface="Arial"/>
              <a:buNone/>
            </a:pPr>
            <a:r>
              <a:rPr lang="ko" sz="1600"/>
              <a:t>In addition, connection logging with rsyslog is included.</a:t>
            </a:r>
            <a:endParaRPr sz="1600"/>
          </a:p>
          <a:p>
            <a:pPr indent="0" lvl="0" marL="0" rtl="0" algn="l">
              <a:spcBef>
                <a:spcPts val="0"/>
              </a:spcBef>
              <a:spcAft>
                <a:spcPts val="0"/>
              </a:spcAft>
              <a:buNone/>
            </a:pPr>
            <a:r>
              <a:t/>
            </a:r>
            <a:endParaRPr sz="16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335b6ace1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335b6ace1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600">
                <a:solidFill>
                  <a:schemeClr val="dk1"/>
                </a:solidFill>
              </a:rPr>
              <a:t>Here is </a:t>
            </a:r>
            <a:r>
              <a:rPr lang="ko" sz="1600">
                <a:solidFill>
                  <a:schemeClr val="dk1"/>
                </a:solidFill>
              </a:rPr>
              <a:t>some examples of our design to mitigate security risk. </a:t>
            </a:r>
            <a:endParaRPr sz="1600">
              <a:solidFill>
                <a:schemeClr val="dk1"/>
              </a:solidFill>
            </a:endParaRPr>
          </a:p>
          <a:p>
            <a:pPr indent="0" lvl="0" marL="0" rtl="0" algn="l">
              <a:spcBef>
                <a:spcPts val="0"/>
              </a:spcBef>
              <a:spcAft>
                <a:spcPts val="0"/>
              </a:spcAft>
              <a:buClr>
                <a:schemeClr val="dk1"/>
              </a:buClr>
              <a:buSzPts val="1100"/>
              <a:buFont typeface="Arial"/>
              <a:buNone/>
            </a:pPr>
            <a:r>
              <a:rPr lang="ko" sz="1600">
                <a:solidFill>
                  <a:schemeClr val="dk1"/>
                </a:solidFill>
              </a:rPr>
              <a:t>input validation and data transmission.</a:t>
            </a:r>
            <a:r>
              <a:rPr lang="ko" sz="1600">
                <a:solidFill>
                  <a:schemeClr val="dk1"/>
                </a:solidFill>
                <a:highlight>
                  <a:schemeClr val="lt1"/>
                </a:highlight>
              </a:rPr>
              <a:t> </a:t>
            </a:r>
            <a:endParaRPr sz="16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ko" sz="1600">
                <a:solidFill>
                  <a:schemeClr val="dk1"/>
                </a:solidFill>
                <a:highlight>
                  <a:schemeClr val="lt1"/>
                </a:highlight>
              </a:rPr>
              <a:t>I will skip the detail for the sake of time.</a:t>
            </a:r>
            <a:endParaRPr sz="16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6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cxnSp>
        <p:nvCxnSpPr>
          <p:cNvPr id="65" name="Google Shape;65;p16"/>
          <p:cNvCxnSpPr/>
          <p:nvPr/>
        </p:nvCxnSpPr>
        <p:spPr>
          <a:xfrm>
            <a:off x="274050" y="1018875"/>
            <a:ext cx="8607600" cy="21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sp>
        <p:nvSpPr>
          <p:cNvPr id="67" name="Google Shape;67;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4" name="Shape 74"/>
        <p:cNvGrpSpPr/>
        <p:nvPr/>
      </p:nvGrpSpPr>
      <p:grpSpPr>
        <a:xfrm>
          <a:off x="0" y="0"/>
          <a:ext cx="0" cy="0"/>
          <a:chOff x="0" y="0"/>
          <a:chExt cx="0" cy="0"/>
        </a:xfrm>
      </p:grpSpPr>
      <p:sp>
        <p:nvSpPr>
          <p:cNvPr id="75" name="Google Shape;75;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 name="Google Shape;76;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7" name="Google Shape;7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8" name="Shape 78"/>
        <p:cNvGrpSpPr/>
        <p:nvPr/>
      </p:nvGrpSpPr>
      <p:grpSpPr>
        <a:xfrm>
          <a:off x="0" y="0"/>
          <a:ext cx="0" cy="0"/>
          <a:chOff x="0" y="0"/>
          <a:chExt cx="0" cy="0"/>
        </a:xfrm>
      </p:grpSpPr>
      <p:sp>
        <p:nvSpPr>
          <p:cNvPr id="79" name="Google Shape;79;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0" name="Google Shape;8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4" name="Google Shape;84;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6" name="Google Shape;8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sp>
        <p:nvSpPr>
          <p:cNvPr id="88" name="Google Shape;88;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9" name="Google Shape;8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 name="Shape 90"/>
        <p:cNvGrpSpPr/>
        <p:nvPr/>
      </p:nvGrpSpPr>
      <p:grpSpPr>
        <a:xfrm>
          <a:off x="0" y="0"/>
          <a:ext cx="0" cy="0"/>
          <a:chOff x="0" y="0"/>
          <a:chExt cx="0" cy="0"/>
        </a:xfrm>
      </p:grpSpPr>
      <p:sp>
        <p:nvSpPr>
          <p:cNvPr id="91" name="Google Shape;91;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2" name="Google Shape;92;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3" name="Google Shape;9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 name="Shape 94"/>
        <p:cNvGrpSpPr/>
        <p:nvPr/>
      </p:nvGrpSpPr>
      <p:grpSpPr>
        <a:xfrm>
          <a:off x="0" y="0"/>
          <a:ext cx="0" cy="0"/>
          <a:chOff x="0" y="0"/>
          <a:chExt cx="0" cy="0"/>
        </a:xfrm>
      </p:grpSpPr>
      <p:sp>
        <p:nvSpPr>
          <p:cNvPr id="95" name="Google Shape;9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10.png"/><Relationship Id="rId7"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docs.google.com/spreadsheets/d/1sCAtsdGnupTEm-SJymMjXAJZx7G2cgQ5aBmfEt2TdWU/edit#gid=1988357498" TargetMode="Externa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comments" Target="../comments/comment1.xml"/><Relationship Id="rId4"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26.png"/><Relationship Id="rId5"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hyperlink" Target="https://github.com/rizinorg/rizin" TargetMode="External"/><Relationship Id="rId5"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4.png"/><Relationship Id="rId8"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0.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hyperlink" Target="https://docs.google.com/document/d/1NJaph-tavyyWxa13gYBciuc1nuE-puGsy08pcuRcfRk"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ko" sz="3500"/>
              <a:t>LGE Security Specialist</a:t>
            </a:r>
            <a:endParaRPr sz="3500"/>
          </a:p>
          <a:p>
            <a:pPr indent="0" lvl="0" marL="0" rtl="0" algn="ctr">
              <a:spcBef>
                <a:spcPts val="0"/>
              </a:spcBef>
              <a:spcAft>
                <a:spcPts val="0"/>
              </a:spcAft>
              <a:buNone/>
            </a:pPr>
            <a:r>
              <a:rPr lang="ko"/>
              <a:t>Studio Project</a:t>
            </a:r>
            <a:endParaRPr/>
          </a:p>
        </p:txBody>
      </p:sp>
      <p:sp>
        <p:nvSpPr>
          <p:cNvPr id="101" name="Google Shape;101;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ko"/>
              <a:t>Team 5 - 5verFlow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4"/>
          <p:cNvPicPr preferRelativeResize="0"/>
          <p:nvPr/>
        </p:nvPicPr>
        <p:blipFill>
          <a:blip r:embed="rId3">
            <a:alphaModFix/>
          </a:blip>
          <a:stretch>
            <a:fillRect/>
          </a:stretch>
        </p:blipFill>
        <p:spPr>
          <a:xfrm>
            <a:off x="311700" y="3485775"/>
            <a:ext cx="3567134" cy="818334"/>
          </a:xfrm>
          <a:prstGeom prst="rect">
            <a:avLst/>
          </a:prstGeom>
          <a:noFill/>
          <a:ln>
            <a:noFill/>
          </a:ln>
        </p:spPr>
      </p:pic>
      <p:sp>
        <p:nvSpPr>
          <p:cNvPr id="301" name="Google Shape;301;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ko" sz="2420"/>
              <a:t>Implementation &amp; Verification</a:t>
            </a:r>
            <a:endParaRPr sz="2420"/>
          </a:p>
        </p:txBody>
      </p:sp>
      <p:sp>
        <p:nvSpPr>
          <p:cNvPr id="302" name="Google Shape;302;p34"/>
          <p:cNvSpPr txBox="1"/>
          <p:nvPr/>
        </p:nvSpPr>
        <p:spPr>
          <a:xfrm>
            <a:off x="4167175" y="573425"/>
            <a:ext cx="46653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Phase 1 Review</a:t>
            </a:r>
            <a:endParaRPr sz="2000">
              <a:solidFill>
                <a:schemeClr val="dk2"/>
              </a:solidFill>
            </a:endParaRPr>
          </a:p>
        </p:txBody>
      </p:sp>
      <p:sp>
        <p:nvSpPr>
          <p:cNvPr id="303" name="Google Shape;303;p34"/>
          <p:cNvSpPr txBox="1"/>
          <p:nvPr/>
        </p:nvSpPr>
        <p:spPr>
          <a:xfrm>
            <a:off x="4342900" y="2889650"/>
            <a:ext cx="36654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ko">
                <a:solidFill>
                  <a:schemeClr val="dk1"/>
                </a:solidFill>
                <a:highlight>
                  <a:srgbClr val="FFFFFF"/>
                </a:highlight>
              </a:rPr>
              <a:t>Verifications w/ 20 Test cases</a:t>
            </a:r>
            <a:endParaRPr>
              <a:solidFill>
                <a:schemeClr val="dk1"/>
              </a:solidFill>
              <a:highlight>
                <a:srgbClr val="FFFFFF"/>
              </a:highlight>
            </a:endParaRPr>
          </a:p>
        </p:txBody>
      </p:sp>
      <p:pic>
        <p:nvPicPr>
          <p:cNvPr id="304" name="Google Shape;304;p34"/>
          <p:cNvPicPr preferRelativeResize="0"/>
          <p:nvPr/>
        </p:nvPicPr>
        <p:blipFill>
          <a:blip r:embed="rId4">
            <a:alphaModFix/>
          </a:blip>
          <a:stretch>
            <a:fillRect/>
          </a:stretch>
        </p:blipFill>
        <p:spPr>
          <a:xfrm>
            <a:off x="357563" y="4250848"/>
            <a:ext cx="3619537" cy="884753"/>
          </a:xfrm>
          <a:prstGeom prst="rect">
            <a:avLst/>
          </a:prstGeom>
          <a:noFill/>
          <a:ln>
            <a:noFill/>
          </a:ln>
        </p:spPr>
      </p:pic>
      <p:sp>
        <p:nvSpPr>
          <p:cNvPr id="305" name="Google Shape;305;p34"/>
          <p:cNvSpPr/>
          <p:nvPr/>
        </p:nvSpPr>
        <p:spPr>
          <a:xfrm>
            <a:off x="362129" y="3487056"/>
            <a:ext cx="1752300" cy="12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4"/>
          <p:cNvSpPr/>
          <p:nvPr/>
        </p:nvSpPr>
        <p:spPr>
          <a:xfrm>
            <a:off x="331974" y="4250848"/>
            <a:ext cx="2472300" cy="12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34"/>
          <p:cNvPicPr preferRelativeResize="0"/>
          <p:nvPr/>
        </p:nvPicPr>
        <p:blipFill rotWithShape="1">
          <a:blip r:embed="rId5">
            <a:alphaModFix/>
          </a:blip>
          <a:srcRect b="23983" l="0" r="0" t="0"/>
          <a:stretch/>
        </p:blipFill>
        <p:spPr>
          <a:xfrm>
            <a:off x="4167175" y="3495958"/>
            <a:ext cx="4959149" cy="1584217"/>
          </a:xfrm>
          <a:prstGeom prst="rect">
            <a:avLst/>
          </a:prstGeom>
          <a:noFill/>
          <a:ln>
            <a:noFill/>
          </a:ln>
        </p:spPr>
      </p:pic>
      <p:sp>
        <p:nvSpPr>
          <p:cNvPr id="308" name="Google Shape;308;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
        <p:nvSpPr>
          <p:cNvPr id="309" name="Google Shape;309;p34"/>
          <p:cNvSpPr txBox="1"/>
          <p:nvPr/>
        </p:nvSpPr>
        <p:spPr>
          <a:xfrm>
            <a:off x="203675" y="1062325"/>
            <a:ext cx="98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t>&lt;Client&gt;</a:t>
            </a:r>
            <a:endParaRPr/>
          </a:p>
        </p:txBody>
      </p:sp>
      <p:sp>
        <p:nvSpPr>
          <p:cNvPr id="310" name="Google Shape;310;p34"/>
          <p:cNvSpPr txBox="1"/>
          <p:nvPr/>
        </p:nvSpPr>
        <p:spPr>
          <a:xfrm>
            <a:off x="4886874" y="1062325"/>
            <a:ext cx="98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t>&lt;Server&gt;</a:t>
            </a:r>
            <a:endParaRPr/>
          </a:p>
        </p:txBody>
      </p:sp>
      <p:pic>
        <p:nvPicPr>
          <p:cNvPr id="311" name="Google Shape;311;p34"/>
          <p:cNvPicPr preferRelativeResize="0"/>
          <p:nvPr/>
        </p:nvPicPr>
        <p:blipFill>
          <a:blip r:embed="rId6">
            <a:alphaModFix/>
          </a:blip>
          <a:stretch>
            <a:fillRect/>
          </a:stretch>
        </p:blipFill>
        <p:spPr>
          <a:xfrm>
            <a:off x="6138778" y="1085475"/>
            <a:ext cx="2048345" cy="1804176"/>
          </a:xfrm>
          <a:prstGeom prst="rect">
            <a:avLst/>
          </a:prstGeom>
          <a:noFill/>
          <a:ln>
            <a:noFill/>
          </a:ln>
        </p:spPr>
      </p:pic>
      <p:pic>
        <p:nvPicPr>
          <p:cNvPr id="312" name="Google Shape;312;p34"/>
          <p:cNvPicPr preferRelativeResize="0"/>
          <p:nvPr/>
        </p:nvPicPr>
        <p:blipFill>
          <a:blip r:embed="rId7">
            <a:alphaModFix/>
          </a:blip>
          <a:stretch>
            <a:fillRect/>
          </a:stretch>
        </p:blipFill>
        <p:spPr>
          <a:xfrm>
            <a:off x="1370988" y="1061302"/>
            <a:ext cx="3251900" cy="1784760"/>
          </a:xfrm>
          <a:prstGeom prst="rect">
            <a:avLst/>
          </a:prstGeom>
          <a:noFill/>
          <a:ln>
            <a:noFill/>
          </a:ln>
        </p:spPr>
      </p:pic>
      <p:sp>
        <p:nvSpPr>
          <p:cNvPr id="313" name="Google Shape;313;p34"/>
          <p:cNvSpPr txBox="1"/>
          <p:nvPr/>
        </p:nvSpPr>
        <p:spPr>
          <a:xfrm>
            <a:off x="138000" y="2781950"/>
            <a:ext cx="4434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ko">
                <a:solidFill>
                  <a:schemeClr val="dk1"/>
                </a:solidFill>
                <a:highlight>
                  <a:schemeClr val="lt1"/>
                </a:highlight>
              </a:rPr>
              <a:t>Secure Coding w/ Static Analysis</a:t>
            </a:r>
            <a:endParaRPr>
              <a:solidFill>
                <a:schemeClr val="dk1"/>
              </a:solidFill>
              <a:highlight>
                <a:schemeClr val="lt1"/>
              </a:highlight>
            </a:endParaRPr>
          </a:p>
          <a:p>
            <a:pPr indent="-317500" lvl="1" marL="914400" rtl="0" algn="l">
              <a:spcBef>
                <a:spcPts val="0"/>
              </a:spcBef>
              <a:spcAft>
                <a:spcPts val="0"/>
              </a:spcAft>
              <a:buClr>
                <a:schemeClr val="dk1"/>
              </a:buClr>
              <a:buSzPts val="1400"/>
              <a:buChar char="○"/>
            </a:pPr>
            <a:r>
              <a:rPr lang="ko">
                <a:solidFill>
                  <a:schemeClr val="dk1"/>
                </a:solidFill>
                <a:highlight>
                  <a:schemeClr val="lt1"/>
                </a:highlight>
              </a:rPr>
              <a:t>FlawFinder : 21 issues found -&gt; fixed!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5"/>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ko"/>
              <a:t>Phase 2</a:t>
            </a:r>
            <a:endParaRPr/>
          </a:p>
          <a:p>
            <a:pPr indent="0" lvl="0" marL="0" rtl="0" algn="ctr">
              <a:spcBef>
                <a:spcPts val="0"/>
              </a:spcBef>
              <a:spcAft>
                <a:spcPts val="0"/>
              </a:spcAft>
              <a:buNone/>
            </a:pPr>
            <a:r>
              <a:rPr lang="ko" sz="2711"/>
              <a:t>S</a:t>
            </a:r>
            <a:r>
              <a:rPr lang="ko" sz="2711"/>
              <a:t>ecurity Analysis of Classmate System</a:t>
            </a:r>
            <a:endParaRPr sz="2711"/>
          </a:p>
        </p:txBody>
      </p:sp>
      <p:sp>
        <p:nvSpPr>
          <p:cNvPr id="319" name="Google Shape;319;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a:t>Our review from the presentation of phase 1 and the given artifacts</a:t>
            </a:r>
            <a:endParaRPr/>
          </a:p>
          <a:p>
            <a:pPr indent="-317500" lvl="0" marL="457200" rtl="0" algn="l">
              <a:lnSpc>
                <a:spcPct val="100000"/>
              </a:lnSpc>
              <a:spcBef>
                <a:spcPts val="1200"/>
              </a:spcBef>
              <a:spcAft>
                <a:spcPts val="0"/>
              </a:spcAft>
              <a:buSzPts val="1400"/>
              <a:buChar char="●"/>
            </a:pPr>
            <a:r>
              <a:rPr lang="ko" sz="1400"/>
              <a:t>Assumes that only one ID/PW is allowed and faces for ID are pre-registered.</a:t>
            </a:r>
            <a:endParaRPr sz="1400"/>
          </a:p>
          <a:p>
            <a:pPr indent="-317500" lvl="0" marL="457200" rtl="0" algn="l">
              <a:lnSpc>
                <a:spcPct val="100000"/>
              </a:lnSpc>
              <a:spcBef>
                <a:spcPts val="0"/>
              </a:spcBef>
              <a:spcAft>
                <a:spcPts val="0"/>
              </a:spcAft>
              <a:buSzPts val="1400"/>
              <a:buChar char="●"/>
            </a:pPr>
            <a:r>
              <a:rPr lang="ko" sz="1400"/>
              <a:t>2 factor authentication is used to log in (ID/PW, face)</a:t>
            </a:r>
            <a:endParaRPr sz="1400"/>
          </a:p>
          <a:p>
            <a:pPr indent="-317500" lvl="0" marL="457200" rtl="0" algn="l">
              <a:lnSpc>
                <a:spcPct val="100000"/>
              </a:lnSpc>
              <a:spcBef>
                <a:spcPts val="0"/>
              </a:spcBef>
              <a:spcAft>
                <a:spcPts val="0"/>
              </a:spcAft>
              <a:buSzPts val="1400"/>
              <a:buChar char="●"/>
            </a:pPr>
            <a:r>
              <a:rPr lang="ko" sz="1400"/>
              <a:t>All the faces are stored with encryption. even the filename is hashed value as well.</a:t>
            </a:r>
            <a:endParaRPr sz="1400"/>
          </a:p>
          <a:p>
            <a:pPr indent="-317500" lvl="0" marL="457200" rtl="0" algn="l">
              <a:lnSpc>
                <a:spcPct val="100000"/>
              </a:lnSpc>
              <a:spcBef>
                <a:spcPts val="0"/>
              </a:spcBef>
              <a:spcAft>
                <a:spcPts val="0"/>
              </a:spcAft>
              <a:buSzPts val="1400"/>
              <a:buChar char="●"/>
            </a:pPr>
            <a:r>
              <a:rPr lang="ko" sz="1400"/>
              <a:t>Communicate using Encrypted channel with TLS protocol.</a:t>
            </a:r>
            <a:endParaRPr sz="1400"/>
          </a:p>
          <a:p>
            <a:pPr indent="0" lvl="0" marL="0" rtl="0" algn="l">
              <a:spcBef>
                <a:spcPts val="0"/>
              </a:spcBef>
              <a:spcAft>
                <a:spcPts val="0"/>
              </a:spcAft>
              <a:buNone/>
            </a:pPr>
            <a:r>
              <a:t/>
            </a:r>
            <a:endParaRPr/>
          </a:p>
          <a:p>
            <a:pPr indent="0" lvl="0" marL="0" rtl="0" algn="l">
              <a:spcBef>
                <a:spcPts val="1200"/>
              </a:spcBef>
              <a:spcAft>
                <a:spcPts val="1200"/>
              </a:spcAft>
              <a:buNone/>
            </a:pPr>
            <a:r>
              <a:rPr lang="ko"/>
              <a:t> </a:t>
            </a:r>
            <a:endParaRPr/>
          </a:p>
        </p:txBody>
      </p:sp>
      <p:sp>
        <p:nvSpPr>
          <p:cNvPr id="325" name="Google Shape;325;p36"/>
          <p:cNvSpPr txBox="1"/>
          <p:nvPr/>
        </p:nvSpPr>
        <p:spPr>
          <a:xfrm>
            <a:off x="1828200" y="4568875"/>
            <a:ext cx="181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t>&lt;Client&gt;</a:t>
            </a:r>
            <a:endParaRPr/>
          </a:p>
        </p:txBody>
      </p:sp>
      <p:sp>
        <p:nvSpPr>
          <p:cNvPr id="326" name="Google Shape;326;p36"/>
          <p:cNvSpPr txBox="1"/>
          <p:nvPr/>
        </p:nvSpPr>
        <p:spPr>
          <a:xfrm>
            <a:off x="5653050" y="4568875"/>
            <a:ext cx="232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t>&lt;Server&gt;</a:t>
            </a:r>
            <a:endParaRPr/>
          </a:p>
        </p:txBody>
      </p:sp>
      <p:pic>
        <p:nvPicPr>
          <p:cNvPr id="327" name="Google Shape;327;p36"/>
          <p:cNvPicPr preferRelativeResize="0"/>
          <p:nvPr/>
        </p:nvPicPr>
        <p:blipFill>
          <a:blip r:embed="rId3">
            <a:alphaModFix/>
          </a:blip>
          <a:stretch>
            <a:fillRect/>
          </a:stretch>
        </p:blipFill>
        <p:spPr>
          <a:xfrm>
            <a:off x="1478900" y="2768875"/>
            <a:ext cx="2513908" cy="1800000"/>
          </a:xfrm>
          <a:prstGeom prst="rect">
            <a:avLst/>
          </a:prstGeom>
          <a:noFill/>
          <a:ln>
            <a:noFill/>
          </a:ln>
        </p:spPr>
      </p:pic>
      <p:pic>
        <p:nvPicPr>
          <p:cNvPr id="328" name="Google Shape;328;p36"/>
          <p:cNvPicPr preferRelativeResize="0"/>
          <p:nvPr/>
        </p:nvPicPr>
        <p:blipFill>
          <a:blip r:embed="rId4">
            <a:alphaModFix/>
          </a:blip>
          <a:stretch>
            <a:fillRect/>
          </a:stretch>
        </p:blipFill>
        <p:spPr>
          <a:xfrm>
            <a:off x="5683994" y="2768874"/>
            <a:ext cx="2264919" cy="1800000"/>
          </a:xfrm>
          <a:prstGeom prst="rect">
            <a:avLst/>
          </a:prstGeom>
          <a:noFill/>
          <a:ln>
            <a:noFill/>
          </a:ln>
        </p:spPr>
      </p:pic>
      <p:sp>
        <p:nvSpPr>
          <p:cNvPr id="329" name="Google Shape;32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
        <p:nvSpPr>
          <p:cNvPr id="330" name="Google Shape;330;p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ko" sz="2400"/>
              <a:t>Introduction of Team 6’s System</a:t>
            </a:r>
            <a:endParaRPr sz="2400"/>
          </a:p>
        </p:txBody>
      </p:sp>
      <p:sp>
        <p:nvSpPr>
          <p:cNvPr id="331" name="Google Shape;331;p36"/>
          <p:cNvSpPr txBox="1"/>
          <p:nvPr/>
        </p:nvSpPr>
        <p:spPr>
          <a:xfrm>
            <a:off x="4167175" y="573425"/>
            <a:ext cx="46653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Phase 2</a:t>
            </a:r>
            <a:endParaRPr sz="2000">
              <a:solidFill>
                <a:schemeClr val="dk2"/>
              </a:solidFill>
            </a:endParaRPr>
          </a:p>
        </p:txBody>
      </p:sp>
      <p:sp>
        <p:nvSpPr>
          <p:cNvPr id="332" name="Google Shape;332;p36"/>
          <p:cNvSpPr/>
          <p:nvPr/>
        </p:nvSpPr>
        <p:spPr>
          <a:xfrm>
            <a:off x="4354600" y="3012100"/>
            <a:ext cx="1221300" cy="1139700"/>
          </a:xfrm>
          <a:prstGeom prst="wedgeEllipseCallout">
            <a:avLst>
              <a:gd fmla="val 50102" name="adj1"/>
              <a:gd fmla="val 3831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300"/>
              <a:t>Server is always printing the log</a:t>
            </a:r>
            <a:endParaRPr sz="1300"/>
          </a:p>
        </p:txBody>
      </p:sp>
      <p:sp>
        <p:nvSpPr>
          <p:cNvPr id="333" name="Google Shape;333;p36"/>
          <p:cNvSpPr/>
          <p:nvPr/>
        </p:nvSpPr>
        <p:spPr>
          <a:xfrm>
            <a:off x="198400" y="3012100"/>
            <a:ext cx="1221300" cy="1139700"/>
          </a:xfrm>
          <a:prstGeom prst="wedgeEllipseCallout">
            <a:avLst>
              <a:gd fmla="val 50102" name="adj1"/>
              <a:gd fmla="val 3831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300"/>
              <a:t>Team 6’s Client UI</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400"/>
              <a:t>Found Vulnerabilities</a:t>
            </a:r>
            <a:r>
              <a:rPr lang="ko" sz="2400"/>
              <a:t> - Categorized by Methods </a:t>
            </a:r>
            <a:endParaRPr sz="2400"/>
          </a:p>
        </p:txBody>
      </p:sp>
      <p:sp>
        <p:nvSpPr>
          <p:cNvPr id="339" name="Google Shape;339;p37"/>
          <p:cNvSpPr txBox="1"/>
          <p:nvPr/>
        </p:nvSpPr>
        <p:spPr>
          <a:xfrm>
            <a:off x="4167175" y="573425"/>
            <a:ext cx="46653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Phase 2</a:t>
            </a:r>
            <a:endParaRPr sz="2000">
              <a:solidFill>
                <a:schemeClr val="dk2"/>
              </a:solidFill>
            </a:endParaRPr>
          </a:p>
        </p:txBody>
      </p:sp>
      <p:sp>
        <p:nvSpPr>
          <p:cNvPr id="340" name="Google Shape;34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graphicFrame>
        <p:nvGraphicFramePr>
          <p:cNvPr id="341" name="Google Shape;341;p37"/>
          <p:cNvGraphicFramePr/>
          <p:nvPr/>
        </p:nvGraphicFramePr>
        <p:xfrm>
          <a:off x="264425" y="1042450"/>
          <a:ext cx="3000000" cy="3000000"/>
        </p:xfrm>
        <a:graphic>
          <a:graphicData uri="http://schemas.openxmlformats.org/drawingml/2006/table">
            <a:tbl>
              <a:tblPr>
                <a:noFill/>
                <a:tableStyleId>{F08F704D-7F84-4E77-95E9-F558912399AE}</a:tableStyleId>
              </a:tblPr>
              <a:tblGrid>
                <a:gridCol w="1179450"/>
                <a:gridCol w="781150"/>
                <a:gridCol w="6561600"/>
              </a:tblGrid>
              <a:tr h="580950">
                <a:tc>
                  <a:txBody>
                    <a:bodyPr/>
                    <a:lstStyle/>
                    <a:p>
                      <a:pPr indent="0" lvl="0" marL="0" rtl="0" algn="ctr">
                        <a:spcBef>
                          <a:spcPts val="0"/>
                        </a:spcBef>
                        <a:spcAft>
                          <a:spcPts val="0"/>
                        </a:spcAft>
                        <a:buNone/>
                      </a:pPr>
                      <a:r>
                        <a:rPr lang="ko" sz="1200"/>
                        <a:t>Method</a:t>
                      </a:r>
                      <a:endParaRPr sz="1200"/>
                    </a:p>
                  </a:txBody>
                  <a:tcPr marT="91425" marB="91425" marR="91425" marL="91425" anchor="ctr"/>
                </a:tc>
                <a:tc>
                  <a:txBody>
                    <a:bodyPr/>
                    <a:lstStyle/>
                    <a:p>
                      <a:pPr indent="0" lvl="0" marL="0" rtl="0" algn="ctr">
                        <a:spcBef>
                          <a:spcPts val="0"/>
                        </a:spcBef>
                        <a:spcAft>
                          <a:spcPts val="0"/>
                        </a:spcAft>
                        <a:buNone/>
                      </a:pPr>
                      <a:r>
                        <a:rPr lang="ko" sz="1200"/>
                        <a:t># of founding</a:t>
                      </a:r>
                      <a:endParaRPr sz="1200"/>
                    </a:p>
                  </a:txBody>
                  <a:tcPr marT="91425" marB="91425" marR="91425" marL="91425" anchor="ctr"/>
                </a:tc>
                <a:tc>
                  <a:txBody>
                    <a:bodyPr/>
                    <a:lstStyle/>
                    <a:p>
                      <a:pPr indent="0" lvl="0" marL="0" rtl="0" algn="ctr">
                        <a:spcBef>
                          <a:spcPts val="0"/>
                        </a:spcBef>
                        <a:spcAft>
                          <a:spcPts val="0"/>
                        </a:spcAft>
                        <a:buNone/>
                      </a:pPr>
                      <a:r>
                        <a:rPr lang="ko" sz="1200"/>
                        <a:t>T</a:t>
                      </a:r>
                      <a:r>
                        <a:rPr lang="ko" sz="1200"/>
                        <a:t>akeaway</a:t>
                      </a:r>
                      <a:endParaRPr sz="1200"/>
                    </a:p>
                  </a:txBody>
                  <a:tcPr marT="91425" marB="91425" marR="91425" marL="91425" anchor="ctr"/>
                </a:tc>
              </a:tr>
              <a:tr h="269500">
                <a:tc>
                  <a:txBody>
                    <a:bodyPr/>
                    <a:lstStyle/>
                    <a:p>
                      <a:pPr indent="0" lvl="0" marL="0" rtl="0" algn="ctr">
                        <a:spcBef>
                          <a:spcPts val="0"/>
                        </a:spcBef>
                        <a:spcAft>
                          <a:spcPts val="0"/>
                        </a:spcAft>
                        <a:buNone/>
                      </a:pPr>
                      <a:r>
                        <a:rPr lang="ko" sz="1200"/>
                        <a:t>Manual Code Review</a:t>
                      </a:r>
                      <a:endParaRPr sz="1200"/>
                    </a:p>
                  </a:txBody>
                  <a:tcPr marT="91425" marB="91425" marR="91425" marL="91425" anchor="ctr"/>
                </a:tc>
                <a:tc>
                  <a:txBody>
                    <a:bodyPr/>
                    <a:lstStyle/>
                    <a:p>
                      <a:pPr indent="0" lvl="0" marL="0" rtl="0" algn="ctr">
                        <a:spcBef>
                          <a:spcPts val="0"/>
                        </a:spcBef>
                        <a:spcAft>
                          <a:spcPts val="0"/>
                        </a:spcAft>
                        <a:buNone/>
                      </a:pPr>
                      <a:r>
                        <a:rPr lang="ko" sz="1200"/>
                        <a:t>17</a:t>
                      </a:r>
                      <a:endParaRPr sz="1200"/>
                    </a:p>
                  </a:txBody>
                  <a:tcPr marT="91425" marB="91425" marR="91425" marL="91425" anchor="ctr"/>
                </a:tc>
                <a:tc>
                  <a:txBody>
                    <a:bodyPr/>
                    <a:lstStyle/>
                    <a:p>
                      <a:pPr indent="0" lvl="0" marL="0" rtl="0" algn="l">
                        <a:spcBef>
                          <a:spcPts val="0"/>
                        </a:spcBef>
                        <a:spcAft>
                          <a:spcPts val="0"/>
                        </a:spcAft>
                        <a:buNone/>
                      </a:pPr>
                      <a:r>
                        <a:rPr lang="ko" sz="1200"/>
                        <a:t>Source code has full and correct information about the software</a:t>
                      </a:r>
                      <a:endParaRPr sz="1200"/>
                    </a:p>
                    <a:p>
                      <a:pPr indent="0" lvl="0" marL="0" rtl="0" algn="l">
                        <a:spcBef>
                          <a:spcPts val="0"/>
                        </a:spcBef>
                        <a:spcAft>
                          <a:spcPts val="0"/>
                        </a:spcAft>
                        <a:buClr>
                          <a:schemeClr val="dk1"/>
                        </a:buClr>
                        <a:buSzPts val="1100"/>
                        <a:buFont typeface="Arial"/>
                        <a:buNone/>
                      </a:pPr>
                      <a:r>
                        <a:rPr lang="ko" sz="1200"/>
                        <a:t>Good to find security holes </a:t>
                      </a:r>
                      <a:r>
                        <a:rPr lang="ko" sz="1200"/>
                        <a:t>for attackers accustomed to programming languages</a:t>
                      </a:r>
                      <a:endParaRPr sz="1200"/>
                    </a:p>
                    <a:p>
                      <a:pPr indent="0" lvl="0" marL="0" rtl="0" algn="l">
                        <a:spcBef>
                          <a:spcPts val="0"/>
                        </a:spcBef>
                        <a:spcAft>
                          <a:spcPts val="0"/>
                        </a:spcAft>
                        <a:buClr>
                          <a:schemeClr val="dk1"/>
                        </a:buClr>
                        <a:buSzPts val="1100"/>
                        <a:buFont typeface="Arial"/>
                        <a:buNone/>
                      </a:pPr>
                      <a:r>
                        <a:rPr lang="ko" sz="1200"/>
                        <a:t>Risks on this method are:</a:t>
                      </a:r>
                      <a:endParaRPr sz="1200"/>
                    </a:p>
                    <a:p>
                      <a:pPr indent="-304800" lvl="0" marL="457200" rtl="0" algn="l">
                        <a:spcBef>
                          <a:spcPts val="0"/>
                        </a:spcBef>
                        <a:spcAft>
                          <a:spcPts val="0"/>
                        </a:spcAft>
                        <a:buSzPts val="1200"/>
                        <a:buChar char="●"/>
                      </a:pPr>
                      <a:r>
                        <a:rPr lang="ko" sz="1200"/>
                        <a:t>Illegible code might be almost impossible to read</a:t>
                      </a:r>
                      <a:endParaRPr sz="1200"/>
                    </a:p>
                    <a:p>
                      <a:pPr indent="-304800" lvl="0" marL="457200" rtl="0" algn="l">
                        <a:spcBef>
                          <a:spcPts val="0"/>
                        </a:spcBef>
                        <a:spcAft>
                          <a:spcPts val="0"/>
                        </a:spcAft>
                        <a:buSzPts val="1200"/>
                        <a:buChar char="●"/>
                      </a:pPr>
                      <a:r>
                        <a:rPr lang="ko" sz="1200"/>
                        <a:t>Takes time to understand without documents</a:t>
                      </a:r>
                      <a:endParaRPr sz="1200"/>
                    </a:p>
                  </a:txBody>
                  <a:tcPr marT="91425" marB="91425" marR="91425" marL="91425"/>
                </a:tc>
              </a:tr>
              <a:tr h="100000">
                <a:tc>
                  <a:txBody>
                    <a:bodyPr/>
                    <a:lstStyle/>
                    <a:p>
                      <a:pPr indent="0" lvl="0" marL="0" rtl="0" algn="ctr">
                        <a:spcBef>
                          <a:spcPts val="0"/>
                        </a:spcBef>
                        <a:spcAft>
                          <a:spcPts val="0"/>
                        </a:spcAft>
                        <a:buNone/>
                      </a:pPr>
                      <a:r>
                        <a:rPr lang="ko" sz="1200"/>
                        <a:t>Documents</a:t>
                      </a:r>
                      <a:endParaRPr sz="1200"/>
                    </a:p>
                  </a:txBody>
                  <a:tcPr marT="91425" marB="91425" marR="91425" marL="91425" anchor="ctr"/>
                </a:tc>
                <a:tc>
                  <a:txBody>
                    <a:bodyPr/>
                    <a:lstStyle/>
                    <a:p>
                      <a:pPr indent="0" lvl="0" marL="0" rtl="0" algn="ctr">
                        <a:spcBef>
                          <a:spcPts val="0"/>
                        </a:spcBef>
                        <a:spcAft>
                          <a:spcPts val="0"/>
                        </a:spcAft>
                        <a:buNone/>
                      </a:pPr>
                      <a:r>
                        <a:rPr lang="ko" sz="1200"/>
                        <a:t>8</a:t>
                      </a:r>
                      <a:endParaRPr sz="1200"/>
                    </a:p>
                  </a:txBody>
                  <a:tcPr marT="91425" marB="91425" marR="91425" marL="91425" anchor="ctr"/>
                </a:tc>
                <a:tc>
                  <a:txBody>
                    <a:bodyPr/>
                    <a:lstStyle/>
                    <a:p>
                      <a:pPr indent="0" lvl="0" marL="0" rtl="0" algn="l">
                        <a:spcBef>
                          <a:spcPts val="0"/>
                        </a:spcBef>
                        <a:spcAft>
                          <a:spcPts val="0"/>
                        </a:spcAft>
                        <a:buNone/>
                      </a:pPr>
                      <a:r>
                        <a:rPr lang="ko" sz="1200"/>
                        <a:t>W</a:t>
                      </a:r>
                      <a:r>
                        <a:rPr lang="ko" sz="1200"/>
                        <a:t>ell-organized information to the program</a:t>
                      </a:r>
                      <a:endParaRPr sz="1200"/>
                    </a:p>
                    <a:p>
                      <a:pPr indent="0" lvl="0" marL="0" rtl="0" algn="l">
                        <a:spcBef>
                          <a:spcPts val="0"/>
                        </a:spcBef>
                        <a:spcAft>
                          <a:spcPts val="0"/>
                        </a:spcAft>
                        <a:buClr>
                          <a:schemeClr val="dk1"/>
                        </a:buClr>
                        <a:buSzPts val="1100"/>
                        <a:buFont typeface="Arial"/>
                        <a:buNone/>
                      </a:pPr>
                      <a:r>
                        <a:rPr lang="ko" sz="1200"/>
                        <a:t>Security-related documents are useful to find out what have been neglected.</a:t>
                      </a:r>
                      <a:endParaRPr sz="1200"/>
                    </a:p>
                    <a:p>
                      <a:pPr indent="0" lvl="0" marL="0" rtl="0" algn="l">
                        <a:spcBef>
                          <a:spcPts val="0"/>
                        </a:spcBef>
                        <a:spcAft>
                          <a:spcPts val="0"/>
                        </a:spcAft>
                        <a:buClr>
                          <a:schemeClr val="dk1"/>
                        </a:buClr>
                        <a:buSzPts val="1100"/>
                        <a:buFont typeface="Arial"/>
                        <a:buNone/>
                      </a:pPr>
                      <a:r>
                        <a:rPr lang="ko" sz="1200"/>
                        <a:t>Risks on this method are:</a:t>
                      </a:r>
                      <a:endParaRPr sz="1200"/>
                    </a:p>
                    <a:p>
                      <a:pPr indent="-304800" lvl="0" marL="457200" rtl="0" algn="l">
                        <a:spcBef>
                          <a:spcPts val="0"/>
                        </a:spcBef>
                        <a:spcAft>
                          <a:spcPts val="0"/>
                        </a:spcAft>
                        <a:buSzPts val="1200"/>
                        <a:buChar char="●"/>
                      </a:pPr>
                      <a:r>
                        <a:rPr lang="ko" sz="1200"/>
                        <a:t>If a document is not written well or not updated for the latest commit of source code, </a:t>
                      </a:r>
                      <a:br>
                        <a:rPr lang="ko" sz="1200"/>
                      </a:br>
                      <a:r>
                        <a:rPr lang="ko" sz="1200"/>
                        <a:t>it might misguide the reader.</a:t>
                      </a:r>
                      <a:endParaRPr sz="1200"/>
                    </a:p>
                  </a:txBody>
                  <a:tcPr marT="91425" marB="91425" marR="91425" marL="91425"/>
                </a:tc>
              </a:tr>
              <a:tr h="100000">
                <a:tc>
                  <a:txBody>
                    <a:bodyPr/>
                    <a:lstStyle/>
                    <a:p>
                      <a:pPr indent="0" lvl="0" marL="0" rtl="0" algn="ctr">
                        <a:spcBef>
                          <a:spcPts val="0"/>
                        </a:spcBef>
                        <a:spcAft>
                          <a:spcPts val="0"/>
                        </a:spcAft>
                        <a:buNone/>
                      </a:pPr>
                      <a:r>
                        <a:rPr lang="ko" sz="1200"/>
                        <a:t>Tests</a:t>
                      </a:r>
                      <a:endParaRPr sz="1200"/>
                    </a:p>
                  </a:txBody>
                  <a:tcPr marT="91425" marB="91425" marR="91425" marL="91425" anchor="ctr"/>
                </a:tc>
                <a:tc>
                  <a:txBody>
                    <a:bodyPr/>
                    <a:lstStyle/>
                    <a:p>
                      <a:pPr indent="0" lvl="0" marL="0" rtl="0" algn="ctr">
                        <a:spcBef>
                          <a:spcPts val="0"/>
                        </a:spcBef>
                        <a:spcAft>
                          <a:spcPts val="0"/>
                        </a:spcAft>
                        <a:buNone/>
                      </a:pPr>
                      <a:r>
                        <a:rPr lang="ko" sz="1200"/>
                        <a:t>4</a:t>
                      </a:r>
                      <a:endParaRPr sz="1200"/>
                    </a:p>
                  </a:txBody>
                  <a:tcPr marT="91425" marB="91425" marR="91425" marL="91425" anchor="ctr"/>
                </a:tc>
                <a:tc>
                  <a:txBody>
                    <a:bodyPr/>
                    <a:lstStyle/>
                    <a:p>
                      <a:pPr indent="0" lvl="0" marL="0" rtl="0" algn="l">
                        <a:spcBef>
                          <a:spcPts val="0"/>
                        </a:spcBef>
                        <a:spcAft>
                          <a:spcPts val="0"/>
                        </a:spcAft>
                        <a:buNone/>
                      </a:pPr>
                      <a:r>
                        <a:rPr lang="ko" sz="1200"/>
                        <a:t>Developers have already run several tests - using another tools is recommended</a:t>
                      </a:r>
                      <a:endParaRPr sz="1200"/>
                    </a:p>
                    <a:p>
                      <a:pPr indent="0" lvl="0" marL="0" rtl="0" algn="l">
                        <a:spcBef>
                          <a:spcPts val="0"/>
                        </a:spcBef>
                        <a:spcAft>
                          <a:spcPts val="0"/>
                        </a:spcAft>
                        <a:buNone/>
                      </a:pPr>
                      <a:r>
                        <a:rPr lang="ko" sz="1200"/>
                        <a:t>Requires knowledge and environment setups for testing</a:t>
                      </a:r>
                      <a:endParaRPr sz="1200"/>
                    </a:p>
                    <a:p>
                      <a:pPr indent="0" lvl="0" marL="0" rtl="0" algn="l">
                        <a:spcBef>
                          <a:spcPts val="0"/>
                        </a:spcBef>
                        <a:spcAft>
                          <a:spcPts val="0"/>
                        </a:spcAft>
                        <a:buClr>
                          <a:schemeClr val="dk1"/>
                        </a:buClr>
                        <a:buSzPts val="1100"/>
                        <a:buFont typeface="Arial"/>
                        <a:buNone/>
                      </a:pPr>
                      <a:r>
                        <a:rPr lang="ko" sz="1200"/>
                        <a:t>Risks on this method are:</a:t>
                      </a:r>
                      <a:endParaRPr sz="1200"/>
                    </a:p>
                    <a:p>
                      <a:pPr indent="-304800" lvl="0" marL="457200" rtl="0" algn="l">
                        <a:spcBef>
                          <a:spcPts val="0"/>
                        </a:spcBef>
                        <a:spcAft>
                          <a:spcPts val="0"/>
                        </a:spcAft>
                        <a:buSzPts val="1200"/>
                        <a:buChar char="●"/>
                      </a:pPr>
                      <a:r>
                        <a:rPr lang="ko" sz="1200"/>
                        <a:t>Takes time for preparations</a:t>
                      </a:r>
                      <a:endParaRPr sz="1200"/>
                    </a:p>
                  </a:txBody>
                  <a:tcPr marT="91425" marB="91425" marR="91425" marL="91425"/>
                </a:tc>
              </a:tr>
              <a:tr h="396200">
                <a:tc>
                  <a:txBody>
                    <a:bodyPr/>
                    <a:lstStyle/>
                    <a:p>
                      <a:pPr indent="0" lvl="0" marL="0" rtl="0" algn="ctr">
                        <a:spcBef>
                          <a:spcPts val="0"/>
                        </a:spcBef>
                        <a:spcAft>
                          <a:spcPts val="0"/>
                        </a:spcAft>
                        <a:buNone/>
                      </a:pPr>
                      <a:r>
                        <a:rPr lang="ko" sz="1200"/>
                        <a:t>Total</a:t>
                      </a:r>
                      <a:endParaRPr sz="1200"/>
                    </a:p>
                  </a:txBody>
                  <a:tcPr marT="91425" marB="91425" marR="91425" marL="91425" anchor="ctr"/>
                </a:tc>
                <a:tc>
                  <a:txBody>
                    <a:bodyPr/>
                    <a:lstStyle/>
                    <a:p>
                      <a:pPr indent="0" lvl="0" marL="0" rtl="0" algn="ctr">
                        <a:spcBef>
                          <a:spcPts val="0"/>
                        </a:spcBef>
                        <a:spcAft>
                          <a:spcPts val="0"/>
                        </a:spcAft>
                        <a:buNone/>
                      </a:pPr>
                      <a:r>
                        <a:rPr lang="ko" sz="1200"/>
                        <a:t>29</a:t>
                      </a:r>
                      <a:endParaRPr sz="1200"/>
                    </a:p>
                  </a:txBody>
                  <a:tcPr marT="91425" marB="91425" marR="91425" marL="91425" anchor="ctr"/>
                </a:tc>
                <a:tc>
                  <a:txBody>
                    <a:bodyPr/>
                    <a:lstStyle/>
                    <a:p>
                      <a:pPr indent="0" lvl="0" marL="0" rtl="0" algn="l">
                        <a:spcBef>
                          <a:spcPts val="0"/>
                        </a:spcBef>
                        <a:spcAft>
                          <a:spcPts val="0"/>
                        </a:spcAft>
                        <a:buNone/>
                      </a:pPr>
                      <a:r>
                        <a:t/>
                      </a:r>
                      <a:endParaRPr sz="1200"/>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400"/>
              <a:t>Found Vulnerabilities</a:t>
            </a:r>
            <a:r>
              <a:rPr lang="ko" sz="2400"/>
              <a:t> - Categorized by CIA triad</a:t>
            </a:r>
            <a:endParaRPr sz="2400"/>
          </a:p>
        </p:txBody>
      </p:sp>
      <p:sp>
        <p:nvSpPr>
          <p:cNvPr id="347" name="Google Shape;347;p38"/>
          <p:cNvSpPr txBox="1"/>
          <p:nvPr/>
        </p:nvSpPr>
        <p:spPr>
          <a:xfrm>
            <a:off x="4167175" y="573425"/>
            <a:ext cx="46653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Phase 2</a:t>
            </a:r>
            <a:endParaRPr sz="2000">
              <a:solidFill>
                <a:schemeClr val="dk2"/>
              </a:solidFill>
            </a:endParaRPr>
          </a:p>
        </p:txBody>
      </p:sp>
      <p:sp>
        <p:nvSpPr>
          <p:cNvPr id="348" name="Google Shape;348;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graphicFrame>
        <p:nvGraphicFramePr>
          <p:cNvPr id="349" name="Google Shape;349;p38"/>
          <p:cNvGraphicFramePr/>
          <p:nvPr/>
        </p:nvGraphicFramePr>
        <p:xfrm>
          <a:off x="272525" y="1042450"/>
          <a:ext cx="3000000" cy="3000000"/>
        </p:xfrm>
        <a:graphic>
          <a:graphicData uri="http://schemas.openxmlformats.org/drawingml/2006/table">
            <a:tbl>
              <a:tblPr>
                <a:noFill/>
                <a:tableStyleId>{F08F704D-7F84-4E77-95E9-F558912399AE}</a:tableStyleId>
              </a:tblPr>
              <a:tblGrid>
                <a:gridCol w="1168500"/>
                <a:gridCol w="800625"/>
                <a:gridCol w="6553050"/>
              </a:tblGrid>
              <a:tr h="577225">
                <a:tc>
                  <a:txBody>
                    <a:bodyPr/>
                    <a:lstStyle/>
                    <a:p>
                      <a:pPr indent="0" lvl="0" marL="0" rtl="0" algn="ctr">
                        <a:spcBef>
                          <a:spcPts val="0"/>
                        </a:spcBef>
                        <a:spcAft>
                          <a:spcPts val="0"/>
                        </a:spcAft>
                        <a:buNone/>
                      </a:pPr>
                      <a:r>
                        <a:rPr lang="ko" sz="1200"/>
                        <a:t>CIA</a:t>
                      </a:r>
                      <a:endParaRPr sz="1200"/>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1200"/>
                        <a:t># of founding</a:t>
                      </a:r>
                      <a:endParaRPr sz="1200"/>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1200"/>
                        <a:t>T</a:t>
                      </a:r>
                      <a:r>
                        <a:rPr lang="ko" sz="1200"/>
                        <a:t>akeaway</a:t>
                      </a:r>
                      <a:endParaRPr sz="1200"/>
                    </a:p>
                  </a:txBody>
                  <a:tcPr marT="91425" marB="91425" marR="91425" marL="91425" anchor="ctr">
                    <a:lnB cap="flat" cmpd="sng" w="9525">
                      <a:solidFill>
                        <a:srgbClr val="9E9E9E"/>
                      </a:solidFill>
                      <a:prstDash val="solid"/>
                      <a:round/>
                      <a:headEnd len="sm" w="sm" type="none"/>
                      <a:tailEnd len="sm" w="sm" type="none"/>
                    </a:lnB>
                  </a:tcPr>
                </a:tc>
              </a:tr>
              <a:tr h="207950">
                <a:tc>
                  <a:txBody>
                    <a:bodyPr/>
                    <a:lstStyle/>
                    <a:p>
                      <a:pPr indent="0" lvl="0" marL="0" rtl="0" algn="ctr">
                        <a:spcBef>
                          <a:spcPts val="0"/>
                        </a:spcBef>
                        <a:spcAft>
                          <a:spcPts val="0"/>
                        </a:spcAft>
                        <a:buNone/>
                      </a:pPr>
                      <a:r>
                        <a:rPr lang="ko" sz="1200"/>
                        <a:t>Availability</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1200"/>
                        <a:t>16</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1200"/>
                        <a:t>Most of the exploitable vulnerabilities are to harm availability as</a:t>
                      </a:r>
                      <a:endParaRPr sz="1200"/>
                    </a:p>
                    <a:p>
                      <a:pPr indent="-304800" lvl="0" marL="457200" rtl="0" algn="l">
                        <a:spcBef>
                          <a:spcPts val="0"/>
                        </a:spcBef>
                        <a:spcAft>
                          <a:spcPts val="0"/>
                        </a:spcAft>
                        <a:buSzPts val="1200"/>
                        <a:buChar char="●"/>
                      </a:pPr>
                      <a:r>
                        <a:rPr lang="ko" sz="1200"/>
                        <a:t>Just breaking a software does not require full understanding of it</a:t>
                      </a:r>
                      <a:endParaRPr sz="1200"/>
                    </a:p>
                    <a:p>
                      <a:pPr indent="-304800" lvl="0" marL="457200" rtl="0" algn="l">
                        <a:spcBef>
                          <a:spcPts val="0"/>
                        </a:spcBef>
                        <a:spcAft>
                          <a:spcPts val="0"/>
                        </a:spcAft>
                        <a:buSzPts val="1200"/>
                        <a:buChar char="●"/>
                      </a:pPr>
                      <a:r>
                        <a:rPr lang="ko" sz="1200"/>
                        <a:t>The attacks are out of coverage the application handles (OS or router’s role), </a:t>
                      </a:r>
                      <a:br>
                        <a:rPr lang="ko" sz="1200"/>
                      </a:br>
                      <a:r>
                        <a:rPr lang="ko" sz="1200"/>
                        <a:t>from our experience in phase 1</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07950">
                <a:tc>
                  <a:txBody>
                    <a:bodyPr/>
                    <a:lstStyle/>
                    <a:p>
                      <a:pPr indent="0" lvl="0" marL="0" rtl="0" algn="ctr">
                        <a:spcBef>
                          <a:spcPts val="0"/>
                        </a:spcBef>
                        <a:spcAft>
                          <a:spcPts val="0"/>
                        </a:spcAft>
                        <a:buNone/>
                      </a:pPr>
                      <a:r>
                        <a:rPr lang="ko" sz="1200"/>
                        <a:t>Integrity</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1200"/>
                        <a:t>5</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1200"/>
                        <a:t>Found some vulnerabilities, but most of them failed since </a:t>
                      </a:r>
                      <a:endParaRPr sz="1200"/>
                    </a:p>
                    <a:p>
                      <a:pPr indent="-304800" lvl="0" marL="457200" rtl="0" algn="l">
                        <a:spcBef>
                          <a:spcPts val="0"/>
                        </a:spcBef>
                        <a:spcAft>
                          <a:spcPts val="0"/>
                        </a:spcAft>
                        <a:buSzPts val="1200"/>
                        <a:buChar char="●"/>
                      </a:pPr>
                      <a:r>
                        <a:rPr lang="ko" sz="1200"/>
                        <a:t>Data on transmission is protected by TLS</a:t>
                      </a:r>
                      <a:endParaRPr sz="1200"/>
                    </a:p>
                    <a:p>
                      <a:pPr indent="-304800" lvl="0" marL="457200" rtl="0" algn="l">
                        <a:spcBef>
                          <a:spcPts val="0"/>
                        </a:spcBef>
                        <a:spcAft>
                          <a:spcPts val="0"/>
                        </a:spcAft>
                        <a:buSzPts val="1200"/>
                        <a:buChar char="●"/>
                      </a:pPr>
                      <a:r>
                        <a:rPr lang="ko" sz="1200"/>
                        <a:t>Data in filesystem is protected by encryption (hashed)</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07950">
                <a:tc>
                  <a:txBody>
                    <a:bodyPr/>
                    <a:lstStyle/>
                    <a:p>
                      <a:pPr indent="0" lvl="0" marL="0" rtl="0" algn="ctr">
                        <a:spcBef>
                          <a:spcPts val="0"/>
                        </a:spcBef>
                        <a:spcAft>
                          <a:spcPts val="0"/>
                        </a:spcAft>
                        <a:buClr>
                          <a:schemeClr val="dk1"/>
                        </a:buClr>
                        <a:buSzPts val="1100"/>
                        <a:buFont typeface="Arial"/>
                        <a:buNone/>
                      </a:pPr>
                      <a:r>
                        <a:rPr lang="ko" sz="1200">
                          <a:solidFill>
                            <a:schemeClr val="dk1"/>
                          </a:solidFill>
                        </a:rPr>
                        <a:t>Complex</a:t>
                      </a:r>
                      <a:endParaRPr sz="1200"/>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ko" sz="1200">
                          <a:solidFill>
                            <a:schemeClr val="dk1"/>
                          </a:solidFill>
                        </a:rPr>
                        <a:t>5</a:t>
                      </a:r>
                      <a:endParaRPr sz="1200"/>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lang="ko" sz="1200">
                          <a:solidFill>
                            <a:schemeClr val="dk1"/>
                          </a:solidFill>
                        </a:rPr>
                        <a:t>Some of the vulnerabilities affect multiple components.</a:t>
                      </a:r>
                      <a:endParaRPr sz="1200">
                        <a:solidFill>
                          <a:schemeClr val="dk1"/>
                        </a:solidFill>
                      </a:endParaRPr>
                    </a:p>
                    <a:p>
                      <a:pPr indent="0" lvl="0" marL="0" rtl="0" algn="l">
                        <a:spcBef>
                          <a:spcPts val="0"/>
                        </a:spcBef>
                        <a:spcAft>
                          <a:spcPts val="0"/>
                        </a:spcAft>
                        <a:buNone/>
                      </a:pPr>
                      <a:r>
                        <a:rPr lang="ko" sz="1200">
                          <a:solidFill>
                            <a:schemeClr val="dk1"/>
                          </a:solidFill>
                        </a:rPr>
                        <a:t>E.g., weak SSH ID and password leads to penetration that enables numerous attacks</a:t>
                      </a:r>
                      <a:endParaRPr sz="1200"/>
                    </a:p>
                  </a:txBody>
                  <a:tcPr marT="91425" marB="91425" marR="91425" marL="91425">
                    <a:lnT cap="flat" cmpd="sng" w="9525">
                      <a:solidFill>
                        <a:srgbClr val="9E9E9E"/>
                      </a:solidFill>
                      <a:prstDash val="solid"/>
                      <a:round/>
                      <a:headEnd len="sm" w="sm" type="none"/>
                      <a:tailEnd len="sm" w="sm" type="none"/>
                    </a:lnT>
                  </a:tcPr>
                </a:tc>
              </a:tr>
              <a:tr h="548600">
                <a:tc>
                  <a:txBody>
                    <a:bodyPr/>
                    <a:lstStyle/>
                    <a:p>
                      <a:pPr indent="0" lvl="0" marL="0" rtl="0" algn="ctr">
                        <a:spcBef>
                          <a:spcPts val="0"/>
                        </a:spcBef>
                        <a:spcAft>
                          <a:spcPts val="0"/>
                        </a:spcAft>
                        <a:buClr>
                          <a:schemeClr val="dk1"/>
                        </a:buClr>
                        <a:buSzPts val="1100"/>
                        <a:buFont typeface="Arial"/>
                        <a:buNone/>
                      </a:pPr>
                      <a:r>
                        <a:rPr lang="ko" sz="1200">
                          <a:solidFill>
                            <a:schemeClr val="dk1"/>
                          </a:solidFill>
                        </a:rPr>
                        <a:t>Confidentiality</a:t>
                      </a:r>
                      <a:endParaRPr sz="12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ko" sz="1200">
                          <a:solidFill>
                            <a:schemeClr val="dk1"/>
                          </a:solidFill>
                        </a:rPr>
                        <a:t>3</a:t>
                      </a:r>
                      <a:endParaRPr sz="1200"/>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ko" sz="1200">
                          <a:solidFill>
                            <a:schemeClr val="dk1"/>
                          </a:solidFill>
                        </a:rPr>
                        <a:t>It was hard to find out exploitable vulnerabilities due to</a:t>
                      </a:r>
                      <a:endParaRPr sz="1200">
                        <a:solidFill>
                          <a:schemeClr val="dk1"/>
                        </a:solidFill>
                      </a:endParaRPr>
                    </a:p>
                    <a:p>
                      <a:pPr indent="-304800" lvl="0" marL="457200" rtl="0" algn="l">
                        <a:spcBef>
                          <a:spcPts val="0"/>
                        </a:spcBef>
                        <a:spcAft>
                          <a:spcPts val="0"/>
                        </a:spcAft>
                        <a:buClr>
                          <a:schemeClr val="dk1"/>
                        </a:buClr>
                        <a:buSzPts val="1200"/>
                        <a:buChar char="●"/>
                      </a:pPr>
                      <a:r>
                        <a:rPr lang="ko" sz="1200">
                          <a:solidFill>
                            <a:schemeClr val="dk1"/>
                          </a:solidFill>
                        </a:rPr>
                        <a:t>TLS covers many vulnerabilities related to confidentiality</a:t>
                      </a:r>
                      <a:endParaRPr sz="1200">
                        <a:solidFill>
                          <a:schemeClr val="dk1"/>
                        </a:solidFill>
                      </a:endParaRPr>
                    </a:p>
                    <a:p>
                      <a:pPr indent="-304800" lvl="0" marL="457200" rtl="0" algn="l">
                        <a:spcBef>
                          <a:spcPts val="0"/>
                        </a:spcBef>
                        <a:spcAft>
                          <a:spcPts val="0"/>
                        </a:spcAft>
                        <a:buClr>
                          <a:schemeClr val="dk1"/>
                        </a:buClr>
                        <a:buSzPts val="1200"/>
                        <a:buChar char="●"/>
                      </a:pPr>
                      <a:r>
                        <a:rPr lang="ko" sz="1200">
                          <a:solidFill>
                            <a:schemeClr val="dk1"/>
                          </a:solidFill>
                        </a:rPr>
                        <a:t>two-factor authentication </a:t>
                      </a:r>
                      <a:endParaRPr sz="1200"/>
                    </a:p>
                  </a:txBody>
                  <a:tcPr marT="91425" marB="91425" marR="91425" marL="91425"/>
                </a:tc>
              </a:tr>
              <a:tr h="396200">
                <a:tc>
                  <a:txBody>
                    <a:bodyPr/>
                    <a:lstStyle/>
                    <a:p>
                      <a:pPr indent="0" lvl="0" marL="0" rtl="0" algn="ctr">
                        <a:spcBef>
                          <a:spcPts val="0"/>
                        </a:spcBef>
                        <a:spcAft>
                          <a:spcPts val="0"/>
                        </a:spcAft>
                        <a:buNone/>
                      </a:pPr>
                      <a:r>
                        <a:rPr lang="ko" sz="1200"/>
                        <a:t>Total</a:t>
                      </a:r>
                      <a:endParaRPr sz="1200"/>
                    </a:p>
                  </a:txBody>
                  <a:tcPr marT="91425" marB="91425" marR="91425" marL="91425" anchor="ctr"/>
                </a:tc>
                <a:tc>
                  <a:txBody>
                    <a:bodyPr/>
                    <a:lstStyle/>
                    <a:p>
                      <a:pPr indent="0" lvl="0" marL="0" rtl="0" algn="ctr">
                        <a:spcBef>
                          <a:spcPts val="0"/>
                        </a:spcBef>
                        <a:spcAft>
                          <a:spcPts val="0"/>
                        </a:spcAft>
                        <a:buNone/>
                      </a:pPr>
                      <a:r>
                        <a:rPr lang="ko" sz="1200"/>
                        <a:t>29</a:t>
                      </a:r>
                      <a:endParaRPr sz="1200"/>
                    </a:p>
                  </a:txBody>
                  <a:tcPr marT="91425" marB="91425" marR="91425" marL="91425" anchor="ctr"/>
                </a:tc>
                <a:tc>
                  <a:txBody>
                    <a:bodyPr/>
                    <a:lstStyle/>
                    <a:p>
                      <a:pPr indent="0" lvl="0" marL="0" rtl="0" algn="l">
                        <a:spcBef>
                          <a:spcPts val="0"/>
                        </a:spcBef>
                        <a:spcAft>
                          <a:spcPts val="0"/>
                        </a:spcAft>
                        <a:buNone/>
                      </a:pPr>
                      <a:r>
                        <a:t/>
                      </a:r>
                      <a:endParaRPr sz="1200"/>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9"/>
          <p:cNvSpPr/>
          <p:nvPr/>
        </p:nvSpPr>
        <p:spPr>
          <a:xfrm>
            <a:off x="5280625" y="1146100"/>
            <a:ext cx="3494400" cy="3997500"/>
          </a:xfrm>
          <a:prstGeom prst="roundRect">
            <a:avLst>
              <a:gd fmla="val 1666"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9"/>
          <p:cNvSpPr/>
          <p:nvPr/>
        </p:nvSpPr>
        <p:spPr>
          <a:xfrm>
            <a:off x="344775" y="3608600"/>
            <a:ext cx="4863900" cy="1534800"/>
          </a:xfrm>
          <a:prstGeom prst="roundRect">
            <a:avLst>
              <a:gd fmla="val 4676"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9"/>
          <p:cNvSpPr/>
          <p:nvPr/>
        </p:nvSpPr>
        <p:spPr>
          <a:xfrm>
            <a:off x="344775" y="1146100"/>
            <a:ext cx="4863900" cy="2390700"/>
          </a:xfrm>
          <a:prstGeom prst="roundRect">
            <a:avLst>
              <a:gd fmla="val 191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400"/>
              <a:t>Red Team Activities</a:t>
            </a:r>
            <a:endParaRPr sz="2400"/>
          </a:p>
        </p:txBody>
      </p:sp>
      <p:sp>
        <p:nvSpPr>
          <p:cNvPr id="358" name="Google Shape;358;p39"/>
          <p:cNvSpPr txBox="1"/>
          <p:nvPr>
            <p:ph idx="1" type="body"/>
          </p:nvPr>
        </p:nvSpPr>
        <p:spPr>
          <a:xfrm>
            <a:off x="423511" y="1101245"/>
            <a:ext cx="1002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ko" sz="1400"/>
              <a:t>Schedule</a:t>
            </a:r>
            <a:endParaRPr sz="1400"/>
          </a:p>
        </p:txBody>
      </p:sp>
      <p:sp>
        <p:nvSpPr>
          <p:cNvPr id="359" name="Google Shape;35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
        <p:nvSpPr>
          <p:cNvPr id="360" name="Google Shape;360;p39"/>
          <p:cNvSpPr txBox="1"/>
          <p:nvPr/>
        </p:nvSpPr>
        <p:spPr>
          <a:xfrm>
            <a:off x="4167175" y="573425"/>
            <a:ext cx="46653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Phase 2</a:t>
            </a:r>
            <a:endParaRPr sz="2000">
              <a:solidFill>
                <a:schemeClr val="dk2"/>
              </a:solidFill>
            </a:endParaRPr>
          </a:p>
        </p:txBody>
      </p:sp>
      <p:sp>
        <p:nvSpPr>
          <p:cNvPr id="361" name="Google Shape;361;p39"/>
          <p:cNvSpPr txBox="1"/>
          <p:nvPr/>
        </p:nvSpPr>
        <p:spPr>
          <a:xfrm>
            <a:off x="380100" y="3608600"/>
            <a:ext cx="1761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ko">
                <a:solidFill>
                  <a:schemeClr val="dk1"/>
                </a:solidFill>
              </a:rPr>
              <a:t>Team Organization</a:t>
            </a:r>
            <a:endParaRPr>
              <a:solidFill>
                <a:schemeClr val="dk1"/>
              </a:solidFill>
            </a:endParaRPr>
          </a:p>
        </p:txBody>
      </p:sp>
      <p:graphicFrame>
        <p:nvGraphicFramePr>
          <p:cNvPr id="362" name="Google Shape;362;p39"/>
          <p:cNvGraphicFramePr/>
          <p:nvPr/>
        </p:nvGraphicFramePr>
        <p:xfrm>
          <a:off x="2036250" y="3665163"/>
          <a:ext cx="3000000" cy="3000000"/>
        </p:xfrm>
        <a:graphic>
          <a:graphicData uri="http://schemas.openxmlformats.org/drawingml/2006/table">
            <a:tbl>
              <a:tblPr>
                <a:noFill/>
                <a:tableStyleId>{EC4A32D0-D2E8-4809-9142-5004E3BFE3E3}</a:tableStyleId>
              </a:tblPr>
              <a:tblGrid>
                <a:gridCol w="1108800"/>
                <a:gridCol w="1991875"/>
              </a:tblGrid>
              <a:tr h="101325">
                <a:tc>
                  <a:txBody>
                    <a:bodyPr/>
                    <a:lstStyle/>
                    <a:p>
                      <a:pPr indent="0" lvl="0" marL="0" rtl="0" algn="ctr">
                        <a:lnSpc>
                          <a:spcPct val="115000"/>
                        </a:lnSpc>
                        <a:spcBef>
                          <a:spcPts val="0"/>
                        </a:spcBef>
                        <a:spcAft>
                          <a:spcPts val="0"/>
                        </a:spcAft>
                        <a:buNone/>
                      </a:pPr>
                      <a:r>
                        <a:rPr b="1" lang="ko" sz="900"/>
                        <a:t>Name</a:t>
                      </a:r>
                      <a:endParaRPr b="1" sz="9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ko" sz="900"/>
                        <a:t>Role (Phase 2)</a:t>
                      </a:r>
                      <a:endParaRPr b="1" sz="9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chemeClr val="lt1"/>
                    </a:solidFill>
                  </a:tcPr>
                </a:tc>
              </a:tr>
              <a:tr h="101325">
                <a:tc>
                  <a:txBody>
                    <a:bodyPr/>
                    <a:lstStyle/>
                    <a:p>
                      <a:pPr indent="0" lvl="0" marL="0" rtl="0" algn="ctr">
                        <a:lnSpc>
                          <a:spcPct val="115000"/>
                        </a:lnSpc>
                        <a:spcBef>
                          <a:spcPts val="0"/>
                        </a:spcBef>
                        <a:spcAft>
                          <a:spcPts val="0"/>
                        </a:spcAft>
                        <a:buNone/>
                      </a:pPr>
                      <a:r>
                        <a:rPr lang="ko" sz="900"/>
                        <a:t>SeungWook Cha</a:t>
                      </a:r>
                      <a:endParaRPr sz="9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ko" sz="900"/>
                        <a:t>Team Lead</a:t>
                      </a:r>
                      <a:endParaRPr sz="9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chemeClr val="lt1"/>
                    </a:solidFill>
                  </a:tcPr>
                </a:tc>
              </a:tr>
              <a:tr h="101325">
                <a:tc>
                  <a:txBody>
                    <a:bodyPr/>
                    <a:lstStyle/>
                    <a:p>
                      <a:pPr indent="0" lvl="0" marL="0" rtl="0" algn="ctr">
                        <a:lnSpc>
                          <a:spcPct val="115000"/>
                        </a:lnSpc>
                        <a:spcBef>
                          <a:spcPts val="0"/>
                        </a:spcBef>
                        <a:spcAft>
                          <a:spcPts val="0"/>
                        </a:spcAft>
                        <a:buNone/>
                      </a:pPr>
                      <a:r>
                        <a:rPr lang="ko" sz="900"/>
                        <a:t>SungJun Lee</a:t>
                      </a:r>
                      <a:endParaRPr sz="9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ko" sz="900"/>
                        <a:t>Document Analysis</a:t>
                      </a:r>
                      <a:endParaRPr sz="9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chemeClr val="lt1"/>
                    </a:solidFill>
                  </a:tcPr>
                </a:tc>
              </a:tr>
              <a:tr h="101325">
                <a:tc>
                  <a:txBody>
                    <a:bodyPr/>
                    <a:lstStyle/>
                    <a:p>
                      <a:pPr indent="0" lvl="0" marL="0" rtl="0" algn="ctr">
                        <a:lnSpc>
                          <a:spcPct val="115000"/>
                        </a:lnSpc>
                        <a:spcBef>
                          <a:spcPts val="0"/>
                        </a:spcBef>
                        <a:spcAft>
                          <a:spcPts val="0"/>
                        </a:spcAft>
                        <a:buNone/>
                      </a:pPr>
                      <a:r>
                        <a:rPr lang="ko" sz="900"/>
                        <a:t>DongHyuk Han</a:t>
                      </a:r>
                      <a:endParaRPr sz="9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ko" sz="900">
                          <a:solidFill>
                            <a:schemeClr val="dk1"/>
                          </a:solidFill>
                        </a:rPr>
                        <a:t>Document Analysis </a:t>
                      </a:r>
                      <a:r>
                        <a:rPr lang="ko" sz="900"/>
                        <a:t> &amp; Secure Testing</a:t>
                      </a:r>
                      <a:endParaRPr sz="9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chemeClr val="lt1"/>
                    </a:solidFill>
                  </a:tcPr>
                </a:tc>
              </a:tr>
              <a:tr h="101325">
                <a:tc>
                  <a:txBody>
                    <a:bodyPr/>
                    <a:lstStyle/>
                    <a:p>
                      <a:pPr indent="0" lvl="0" marL="0" rtl="0" algn="ctr">
                        <a:lnSpc>
                          <a:spcPct val="115000"/>
                        </a:lnSpc>
                        <a:spcBef>
                          <a:spcPts val="0"/>
                        </a:spcBef>
                        <a:spcAft>
                          <a:spcPts val="0"/>
                        </a:spcAft>
                        <a:buNone/>
                      </a:pPr>
                      <a:r>
                        <a:rPr lang="ko" sz="900"/>
                        <a:t>WooLam Kang</a:t>
                      </a:r>
                      <a:endParaRPr sz="9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ko" sz="900"/>
                        <a:t>Implement Analysis  &amp; Secure Testing</a:t>
                      </a:r>
                      <a:endParaRPr sz="9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chemeClr val="lt1"/>
                    </a:solidFill>
                  </a:tcPr>
                </a:tc>
              </a:tr>
              <a:tr h="101325">
                <a:tc>
                  <a:txBody>
                    <a:bodyPr/>
                    <a:lstStyle/>
                    <a:p>
                      <a:pPr indent="0" lvl="0" marL="0" rtl="0" algn="ctr">
                        <a:lnSpc>
                          <a:spcPct val="115000"/>
                        </a:lnSpc>
                        <a:spcBef>
                          <a:spcPts val="0"/>
                        </a:spcBef>
                        <a:spcAft>
                          <a:spcPts val="0"/>
                        </a:spcAft>
                        <a:buNone/>
                      </a:pPr>
                      <a:r>
                        <a:rPr lang="ko" sz="900"/>
                        <a:t>YooKyoung Choi</a:t>
                      </a:r>
                      <a:endParaRPr sz="9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ko" sz="900">
                          <a:solidFill>
                            <a:schemeClr val="dk1"/>
                          </a:solidFill>
                        </a:rPr>
                        <a:t>Document Analysis  &amp; Secure Testing</a:t>
                      </a:r>
                      <a:endParaRPr sz="9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chemeClr val="lt1"/>
                    </a:solidFill>
                  </a:tcPr>
                </a:tc>
              </a:tr>
              <a:tr h="101325">
                <a:tc>
                  <a:txBody>
                    <a:bodyPr/>
                    <a:lstStyle/>
                    <a:p>
                      <a:pPr indent="0" lvl="0" marL="0" rtl="0" algn="ctr">
                        <a:lnSpc>
                          <a:spcPct val="115000"/>
                        </a:lnSpc>
                        <a:spcBef>
                          <a:spcPts val="0"/>
                        </a:spcBef>
                        <a:spcAft>
                          <a:spcPts val="0"/>
                        </a:spcAft>
                        <a:buNone/>
                      </a:pPr>
                      <a:r>
                        <a:rPr lang="ko" sz="900"/>
                        <a:t>YoungJinn Lee</a:t>
                      </a:r>
                      <a:endParaRPr sz="9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Clr>
                          <a:schemeClr val="dk1"/>
                        </a:buClr>
                        <a:buSzPts val="1100"/>
                        <a:buFont typeface="Arial"/>
                        <a:buNone/>
                      </a:pPr>
                      <a:r>
                        <a:rPr lang="ko" sz="900">
                          <a:solidFill>
                            <a:schemeClr val="dk1"/>
                          </a:solidFill>
                        </a:rPr>
                        <a:t>Implement Analysis  &amp; Secure Testing</a:t>
                      </a:r>
                      <a:endParaRPr sz="9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chemeClr val="lt1"/>
                    </a:solidFill>
                  </a:tcPr>
                </a:tc>
              </a:tr>
            </a:tbl>
          </a:graphicData>
        </a:graphic>
      </p:graphicFrame>
      <p:sp>
        <p:nvSpPr>
          <p:cNvPr id="363" name="Google Shape;363;p39"/>
          <p:cNvSpPr txBox="1"/>
          <p:nvPr>
            <p:ph idx="1" type="body"/>
          </p:nvPr>
        </p:nvSpPr>
        <p:spPr>
          <a:xfrm>
            <a:off x="5358375" y="1577050"/>
            <a:ext cx="3351600" cy="3335100"/>
          </a:xfrm>
          <a:prstGeom prst="rect">
            <a:avLst/>
          </a:prstGeom>
          <a:solidFill>
            <a:schemeClr val="lt1"/>
          </a:solidFill>
        </p:spPr>
        <p:txBody>
          <a:bodyPr anchorCtr="0" anchor="t" bIns="91425" lIns="91425" spcFirstLastPara="1" rIns="91425" wrap="square" tIns="91425">
            <a:normAutofit fontScale="92500" lnSpcReduction="20000"/>
          </a:bodyPr>
          <a:lstStyle/>
          <a:p>
            <a:pPr indent="-334803" lvl="0" marL="457200" rtl="0" algn="l">
              <a:lnSpc>
                <a:spcPct val="100000"/>
              </a:lnSpc>
              <a:spcBef>
                <a:spcPts val="0"/>
              </a:spcBef>
              <a:spcAft>
                <a:spcPts val="0"/>
              </a:spcAft>
              <a:buSzPct val="100000"/>
              <a:buAutoNum type="arabicPeriod"/>
            </a:pPr>
            <a:r>
              <a:rPr lang="ko" sz="1808"/>
              <a:t>Analyze documents</a:t>
            </a:r>
            <a:endParaRPr sz="1808"/>
          </a:p>
          <a:p>
            <a:pPr indent="-317182" lvl="1" marL="914400" rtl="0" algn="l">
              <a:lnSpc>
                <a:spcPct val="100000"/>
              </a:lnSpc>
              <a:spcBef>
                <a:spcPts val="0"/>
              </a:spcBef>
              <a:spcAft>
                <a:spcPts val="0"/>
              </a:spcAft>
              <a:buSzPct val="100000"/>
              <a:buAutoNum type="alphaLcPeriod"/>
            </a:pPr>
            <a:r>
              <a:rPr lang="ko" sz="1508"/>
              <a:t>Threat modeling</a:t>
            </a:r>
            <a:endParaRPr sz="1508"/>
          </a:p>
          <a:p>
            <a:pPr indent="-317182" lvl="1" marL="914400" rtl="0" algn="l">
              <a:lnSpc>
                <a:spcPct val="100000"/>
              </a:lnSpc>
              <a:spcBef>
                <a:spcPts val="0"/>
              </a:spcBef>
              <a:spcAft>
                <a:spcPts val="0"/>
              </a:spcAft>
              <a:buSzPct val="100000"/>
              <a:buAutoNum type="alphaLcPeriod"/>
            </a:pPr>
            <a:r>
              <a:rPr lang="ko" sz="1508"/>
              <a:t>Security requirement</a:t>
            </a:r>
            <a:endParaRPr sz="1508"/>
          </a:p>
          <a:p>
            <a:pPr indent="-317182" lvl="1" marL="914400" rtl="0" algn="l">
              <a:lnSpc>
                <a:spcPct val="100000"/>
              </a:lnSpc>
              <a:spcBef>
                <a:spcPts val="0"/>
              </a:spcBef>
              <a:spcAft>
                <a:spcPts val="0"/>
              </a:spcAft>
              <a:buSzPct val="100000"/>
              <a:buAutoNum type="alphaLcPeriod"/>
            </a:pPr>
            <a:r>
              <a:rPr lang="ko" sz="1508"/>
              <a:t>Design document</a:t>
            </a:r>
            <a:endParaRPr sz="1508"/>
          </a:p>
          <a:p>
            <a:pPr indent="-317182" lvl="1" marL="914400" rtl="0" algn="l">
              <a:lnSpc>
                <a:spcPct val="100000"/>
              </a:lnSpc>
              <a:spcBef>
                <a:spcPts val="0"/>
              </a:spcBef>
              <a:spcAft>
                <a:spcPts val="0"/>
              </a:spcAft>
              <a:buSzPct val="100000"/>
              <a:buAutoNum type="alphaLcPeriod"/>
            </a:pPr>
            <a:r>
              <a:rPr lang="ko" sz="1508"/>
              <a:t>Static analysis result</a:t>
            </a:r>
            <a:endParaRPr sz="1508"/>
          </a:p>
          <a:p>
            <a:pPr indent="-334803" lvl="0" marL="457200" rtl="0" algn="l">
              <a:lnSpc>
                <a:spcPct val="100000"/>
              </a:lnSpc>
              <a:spcBef>
                <a:spcPts val="0"/>
              </a:spcBef>
              <a:spcAft>
                <a:spcPts val="0"/>
              </a:spcAft>
              <a:buSzPct val="100000"/>
              <a:buAutoNum type="arabicPeriod"/>
            </a:pPr>
            <a:r>
              <a:rPr lang="ko" sz="1808"/>
              <a:t>Conduct test cases</a:t>
            </a:r>
            <a:endParaRPr sz="1808"/>
          </a:p>
          <a:p>
            <a:pPr indent="-317182" lvl="1" marL="914400" rtl="0" algn="l">
              <a:lnSpc>
                <a:spcPct val="100000"/>
              </a:lnSpc>
              <a:spcBef>
                <a:spcPts val="0"/>
              </a:spcBef>
              <a:spcAft>
                <a:spcPts val="0"/>
              </a:spcAft>
              <a:buSzPct val="100000"/>
              <a:buAutoNum type="alphaLcPeriod"/>
            </a:pPr>
            <a:r>
              <a:rPr lang="ko" sz="1508"/>
              <a:t>Given test cases</a:t>
            </a:r>
            <a:endParaRPr sz="1508"/>
          </a:p>
          <a:p>
            <a:pPr indent="-317182" lvl="1" marL="914400" rtl="0" algn="l">
              <a:lnSpc>
                <a:spcPct val="100000"/>
              </a:lnSpc>
              <a:spcBef>
                <a:spcPts val="0"/>
              </a:spcBef>
              <a:spcAft>
                <a:spcPts val="0"/>
              </a:spcAft>
              <a:buSzPct val="100000"/>
              <a:buAutoNum type="alphaLcPeriod"/>
            </a:pPr>
            <a:r>
              <a:rPr lang="ko" sz="1508"/>
              <a:t>Additional exploring test</a:t>
            </a:r>
            <a:endParaRPr sz="1508"/>
          </a:p>
          <a:p>
            <a:pPr indent="-334803" lvl="0" marL="457200" rtl="0" algn="l">
              <a:lnSpc>
                <a:spcPct val="100000"/>
              </a:lnSpc>
              <a:spcBef>
                <a:spcPts val="0"/>
              </a:spcBef>
              <a:spcAft>
                <a:spcPts val="0"/>
              </a:spcAft>
              <a:buSzPct val="100000"/>
              <a:buAutoNum type="arabicPeriod"/>
            </a:pPr>
            <a:r>
              <a:rPr lang="ko" sz="1808"/>
              <a:t>Code reviews</a:t>
            </a:r>
            <a:endParaRPr sz="1808"/>
          </a:p>
          <a:p>
            <a:pPr indent="-317182" lvl="1" marL="914400" rtl="0" algn="l">
              <a:lnSpc>
                <a:spcPct val="100000"/>
              </a:lnSpc>
              <a:spcBef>
                <a:spcPts val="0"/>
              </a:spcBef>
              <a:spcAft>
                <a:spcPts val="0"/>
              </a:spcAft>
              <a:buSzPct val="100000"/>
              <a:buAutoNum type="alphaLcPeriod"/>
            </a:pPr>
            <a:r>
              <a:rPr lang="ko" sz="1508"/>
              <a:t>Write sequence diagram</a:t>
            </a:r>
            <a:endParaRPr sz="1508"/>
          </a:p>
          <a:p>
            <a:pPr indent="-317182" lvl="1" marL="914400" rtl="0" algn="l">
              <a:lnSpc>
                <a:spcPct val="100000"/>
              </a:lnSpc>
              <a:spcBef>
                <a:spcPts val="0"/>
              </a:spcBef>
              <a:spcAft>
                <a:spcPts val="0"/>
              </a:spcAft>
              <a:buSzPct val="100000"/>
              <a:buAutoNum type="alphaLcPeriod"/>
            </a:pPr>
            <a:r>
              <a:rPr lang="ko" sz="1508"/>
              <a:t>Secure perspectives</a:t>
            </a:r>
            <a:endParaRPr sz="1508"/>
          </a:p>
          <a:p>
            <a:pPr indent="-334803" lvl="0" marL="457200" rtl="0" algn="l">
              <a:lnSpc>
                <a:spcPct val="100000"/>
              </a:lnSpc>
              <a:spcBef>
                <a:spcPts val="0"/>
              </a:spcBef>
              <a:spcAft>
                <a:spcPts val="0"/>
              </a:spcAft>
              <a:buSzPct val="100000"/>
              <a:buAutoNum type="arabicPeriod"/>
            </a:pPr>
            <a:r>
              <a:rPr lang="ko" sz="1808"/>
              <a:t>Discuss attack scenario (</a:t>
            </a:r>
            <a:r>
              <a:rPr lang="ko" sz="1808"/>
              <a:t>Periodically</a:t>
            </a:r>
            <a:r>
              <a:rPr lang="ko" sz="1808"/>
              <a:t>) </a:t>
            </a:r>
            <a:endParaRPr sz="1808"/>
          </a:p>
          <a:p>
            <a:pPr indent="-334803" lvl="0" marL="457200" rtl="0" algn="l">
              <a:lnSpc>
                <a:spcPct val="100000"/>
              </a:lnSpc>
              <a:spcBef>
                <a:spcPts val="0"/>
              </a:spcBef>
              <a:spcAft>
                <a:spcPts val="0"/>
              </a:spcAft>
              <a:buSzPct val="100000"/>
              <a:buAutoNum type="arabicPeriod"/>
            </a:pPr>
            <a:r>
              <a:rPr lang="ko" sz="1808"/>
              <a:t>Do attack</a:t>
            </a:r>
            <a:endParaRPr sz="1808"/>
          </a:p>
          <a:p>
            <a:pPr indent="-317659" lvl="1" marL="914400" rtl="0" algn="l">
              <a:lnSpc>
                <a:spcPct val="100000"/>
              </a:lnSpc>
              <a:spcBef>
                <a:spcPts val="0"/>
              </a:spcBef>
              <a:spcAft>
                <a:spcPts val="0"/>
              </a:spcAft>
              <a:buSzPct val="100000"/>
              <a:buAutoNum type="alphaLcPeriod"/>
            </a:pPr>
            <a:r>
              <a:rPr lang="ko" sz="1516"/>
              <a:t>based on our vulnerability hypothesis</a:t>
            </a:r>
            <a:endParaRPr sz="1816"/>
          </a:p>
          <a:p>
            <a:pPr indent="-335280" lvl="0" marL="457200" rtl="0" algn="l">
              <a:lnSpc>
                <a:spcPct val="100000"/>
              </a:lnSpc>
              <a:spcBef>
                <a:spcPts val="0"/>
              </a:spcBef>
              <a:spcAft>
                <a:spcPts val="0"/>
              </a:spcAft>
              <a:buSzPct val="100000"/>
              <a:buAutoNum type="arabicPeriod"/>
            </a:pPr>
            <a:r>
              <a:rPr lang="ko" sz="1816"/>
              <a:t>Wrap Up</a:t>
            </a:r>
            <a:endParaRPr sz="1816"/>
          </a:p>
        </p:txBody>
      </p:sp>
      <p:pic>
        <p:nvPicPr>
          <p:cNvPr id="364" name="Google Shape;364;p39"/>
          <p:cNvPicPr preferRelativeResize="0"/>
          <p:nvPr/>
        </p:nvPicPr>
        <p:blipFill rotWithShape="1">
          <a:blip r:embed="rId3">
            <a:alphaModFix/>
          </a:blip>
          <a:srcRect b="0" l="0" r="36467" t="0"/>
          <a:stretch/>
        </p:blipFill>
        <p:spPr>
          <a:xfrm>
            <a:off x="474425" y="1444600"/>
            <a:ext cx="4604599" cy="2065400"/>
          </a:xfrm>
          <a:prstGeom prst="rect">
            <a:avLst/>
          </a:prstGeom>
          <a:noFill/>
          <a:ln>
            <a:noFill/>
          </a:ln>
        </p:spPr>
      </p:pic>
      <p:sp>
        <p:nvSpPr>
          <p:cNvPr id="365" name="Google Shape;365;p39"/>
          <p:cNvSpPr txBox="1"/>
          <p:nvPr>
            <p:ph idx="1" type="body"/>
          </p:nvPr>
        </p:nvSpPr>
        <p:spPr>
          <a:xfrm>
            <a:off x="5358386" y="1124732"/>
            <a:ext cx="1002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ko" sz="1400"/>
              <a:t>Activity</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graphicFrame>
        <p:nvGraphicFramePr>
          <p:cNvPr id="370" name="Google Shape;370;p40"/>
          <p:cNvGraphicFramePr/>
          <p:nvPr/>
        </p:nvGraphicFramePr>
        <p:xfrm>
          <a:off x="1046422" y="2228250"/>
          <a:ext cx="3000000" cy="3000000"/>
        </p:xfrm>
        <a:graphic>
          <a:graphicData uri="http://schemas.openxmlformats.org/drawingml/2006/table">
            <a:tbl>
              <a:tblPr>
                <a:noFill/>
                <a:tableStyleId>{F08F704D-7F84-4E77-95E9-F558912399AE}</a:tableStyleId>
              </a:tblPr>
              <a:tblGrid>
                <a:gridCol w="1725250"/>
                <a:gridCol w="1736575"/>
                <a:gridCol w="1780625"/>
                <a:gridCol w="1996550"/>
              </a:tblGrid>
              <a:tr h="2407475">
                <a:tc>
                  <a:txBody>
                    <a:bodyPr/>
                    <a:lstStyle/>
                    <a:p>
                      <a:pPr indent="0" lvl="0" marL="0" rtl="0" algn="l">
                        <a:spcBef>
                          <a:spcPts val="0"/>
                        </a:spcBef>
                        <a:spcAft>
                          <a:spcPts val="0"/>
                        </a:spcAft>
                        <a:buNone/>
                      </a:pPr>
                      <a:r>
                        <a:t/>
                      </a:r>
                      <a:endParaRPr/>
                    </a:p>
                  </a:txBody>
                  <a:tcPr marT="91425" marB="91425" marR="91425" marL="91425">
                    <a:lnL cap="flat" cmpd="sng" w="114300">
                      <a:solidFill>
                        <a:srgbClr val="9E9E9E"/>
                      </a:solidFill>
                      <a:prstDash val="solid"/>
                      <a:round/>
                      <a:headEnd len="sm" w="sm" type="none"/>
                      <a:tailEnd len="sm" w="sm" type="none"/>
                    </a:lnL>
                    <a:lnR cap="flat" cmpd="sng" w="114300">
                      <a:solidFill>
                        <a:srgbClr val="9E9E9E"/>
                      </a:solidFill>
                      <a:prstDash val="solid"/>
                      <a:round/>
                      <a:headEnd len="sm" w="sm" type="none"/>
                      <a:tailEnd len="sm" w="sm" type="none"/>
                    </a:lnR>
                    <a:lnT cap="flat" cmpd="sng" w="114300">
                      <a:solidFill>
                        <a:srgbClr val="9E9E9E"/>
                      </a:solidFill>
                      <a:prstDash val="solid"/>
                      <a:round/>
                      <a:headEnd len="sm" w="sm" type="none"/>
                      <a:tailEnd len="sm" w="sm" type="none"/>
                    </a:lnT>
                    <a:lnB cap="flat" cmpd="sng" w="1143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14300">
                      <a:solidFill>
                        <a:srgbClr val="9E9E9E"/>
                      </a:solidFill>
                      <a:prstDash val="solid"/>
                      <a:round/>
                      <a:headEnd len="sm" w="sm" type="none"/>
                      <a:tailEnd len="sm" w="sm" type="none"/>
                    </a:lnL>
                    <a:lnR cap="flat" cmpd="sng" w="114300">
                      <a:solidFill>
                        <a:srgbClr val="9E9E9E"/>
                      </a:solidFill>
                      <a:prstDash val="solid"/>
                      <a:round/>
                      <a:headEnd len="sm" w="sm" type="none"/>
                      <a:tailEnd len="sm" w="sm" type="none"/>
                    </a:lnR>
                    <a:lnT cap="flat" cmpd="sng" w="114300">
                      <a:solidFill>
                        <a:srgbClr val="9E9E9E"/>
                      </a:solidFill>
                      <a:prstDash val="solid"/>
                      <a:round/>
                      <a:headEnd len="sm" w="sm" type="none"/>
                      <a:tailEnd len="sm" w="sm" type="none"/>
                    </a:lnT>
                    <a:lnB cap="flat" cmpd="sng" w="1143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14300">
                      <a:solidFill>
                        <a:srgbClr val="9E9E9E"/>
                      </a:solidFill>
                      <a:prstDash val="solid"/>
                      <a:round/>
                      <a:headEnd len="sm" w="sm" type="none"/>
                      <a:tailEnd len="sm" w="sm" type="none"/>
                    </a:lnL>
                    <a:lnR cap="flat" cmpd="sng" w="114300">
                      <a:solidFill>
                        <a:srgbClr val="9E9E9E"/>
                      </a:solidFill>
                      <a:prstDash val="solid"/>
                      <a:round/>
                      <a:headEnd len="sm" w="sm" type="none"/>
                      <a:tailEnd len="sm" w="sm" type="none"/>
                    </a:lnR>
                    <a:lnT cap="flat" cmpd="sng" w="114300">
                      <a:solidFill>
                        <a:srgbClr val="9E9E9E"/>
                      </a:solidFill>
                      <a:prstDash val="solid"/>
                      <a:round/>
                      <a:headEnd len="sm" w="sm" type="none"/>
                      <a:tailEnd len="sm" w="sm" type="none"/>
                    </a:lnT>
                    <a:lnB cap="flat" cmpd="sng" w="1143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14300">
                      <a:solidFill>
                        <a:srgbClr val="9E9E9E"/>
                      </a:solidFill>
                      <a:prstDash val="solid"/>
                      <a:round/>
                      <a:headEnd len="sm" w="sm" type="none"/>
                      <a:tailEnd len="sm" w="sm" type="none"/>
                    </a:lnL>
                    <a:lnR cap="flat" cmpd="sng" w="114300">
                      <a:solidFill>
                        <a:srgbClr val="9E9E9E"/>
                      </a:solidFill>
                      <a:prstDash val="solid"/>
                      <a:round/>
                      <a:headEnd len="sm" w="sm" type="none"/>
                      <a:tailEnd len="sm" w="sm" type="none"/>
                    </a:lnR>
                    <a:lnT cap="flat" cmpd="sng" w="114300">
                      <a:solidFill>
                        <a:srgbClr val="9E9E9E"/>
                      </a:solidFill>
                      <a:prstDash val="solid"/>
                      <a:round/>
                      <a:headEnd len="sm" w="sm" type="none"/>
                      <a:tailEnd len="sm" w="sm" type="none"/>
                    </a:lnT>
                    <a:lnB cap="flat" cmpd="sng" w="114300">
                      <a:solidFill>
                        <a:srgbClr val="9E9E9E"/>
                      </a:solidFill>
                      <a:prstDash val="solid"/>
                      <a:round/>
                      <a:headEnd len="sm" w="sm" type="none"/>
                      <a:tailEnd len="sm" w="sm" type="none"/>
                    </a:lnB>
                  </a:tcPr>
                </a:tc>
              </a:tr>
            </a:tbl>
          </a:graphicData>
        </a:graphic>
      </p:graphicFrame>
      <p:sp>
        <p:nvSpPr>
          <p:cNvPr id="371" name="Google Shape;371;p4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400"/>
              <a:t>Analysis : </a:t>
            </a:r>
            <a:r>
              <a:rPr lang="ko" sz="2400"/>
              <a:t>Team 6’s </a:t>
            </a:r>
            <a:r>
              <a:rPr lang="ko" sz="2400"/>
              <a:t>Development Process</a:t>
            </a:r>
            <a:endParaRPr sz="2400"/>
          </a:p>
        </p:txBody>
      </p:sp>
      <p:sp>
        <p:nvSpPr>
          <p:cNvPr id="372" name="Google Shape;372;p40"/>
          <p:cNvSpPr txBox="1"/>
          <p:nvPr/>
        </p:nvSpPr>
        <p:spPr>
          <a:xfrm>
            <a:off x="4167175" y="573425"/>
            <a:ext cx="46653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Phase 2</a:t>
            </a:r>
            <a:endParaRPr sz="2000">
              <a:solidFill>
                <a:schemeClr val="dk2"/>
              </a:solidFill>
            </a:endParaRPr>
          </a:p>
        </p:txBody>
      </p:sp>
      <p:sp>
        <p:nvSpPr>
          <p:cNvPr id="373" name="Google Shape;373;p40"/>
          <p:cNvSpPr/>
          <p:nvPr/>
        </p:nvSpPr>
        <p:spPr>
          <a:xfrm>
            <a:off x="1110175" y="1499250"/>
            <a:ext cx="1363200" cy="5727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t>Requirement</a:t>
            </a:r>
            <a:endParaRPr/>
          </a:p>
        </p:txBody>
      </p:sp>
      <p:sp>
        <p:nvSpPr>
          <p:cNvPr id="374" name="Google Shape;374;p40"/>
          <p:cNvSpPr/>
          <p:nvPr/>
        </p:nvSpPr>
        <p:spPr>
          <a:xfrm rot="-8101812">
            <a:off x="2265068" y="1579219"/>
            <a:ext cx="402415" cy="425961"/>
          </a:xfrm>
          <a:prstGeom prst="rtTriangle">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 name="Google Shape;375;p40"/>
          <p:cNvSpPr/>
          <p:nvPr/>
        </p:nvSpPr>
        <p:spPr>
          <a:xfrm>
            <a:off x="2835425" y="1499325"/>
            <a:ext cx="1363200" cy="572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t>Design</a:t>
            </a:r>
            <a:endParaRPr/>
          </a:p>
        </p:txBody>
      </p:sp>
      <p:sp>
        <p:nvSpPr>
          <p:cNvPr id="376" name="Google Shape;376;p40"/>
          <p:cNvSpPr/>
          <p:nvPr/>
        </p:nvSpPr>
        <p:spPr>
          <a:xfrm rot="-8101812">
            <a:off x="3990218" y="1579294"/>
            <a:ext cx="402415" cy="425961"/>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 name="Google Shape;377;p40"/>
          <p:cNvSpPr/>
          <p:nvPr/>
        </p:nvSpPr>
        <p:spPr>
          <a:xfrm>
            <a:off x="4560575" y="1499325"/>
            <a:ext cx="1414500" cy="5727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t>Implementation</a:t>
            </a:r>
            <a:endParaRPr/>
          </a:p>
        </p:txBody>
      </p:sp>
      <p:sp>
        <p:nvSpPr>
          <p:cNvPr id="378" name="Google Shape;378;p40"/>
          <p:cNvSpPr/>
          <p:nvPr/>
        </p:nvSpPr>
        <p:spPr>
          <a:xfrm>
            <a:off x="6352613" y="1499400"/>
            <a:ext cx="1414500" cy="572700"/>
          </a:xfrm>
          <a:prstGeom prst="rect">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t>Test</a:t>
            </a:r>
            <a:endParaRPr/>
          </a:p>
        </p:txBody>
      </p:sp>
      <p:sp>
        <p:nvSpPr>
          <p:cNvPr id="379" name="Google Shape;379;p40"/>
          <p:cNvSpPr/>
          <p:nvPr/>
        </p:nvSpPr>
        <p:spPr>
          <a:xfrm rot="-8101782">
            <a:off x="5762857" y="1587290"/>
            <a:ext cx="409203" cy="401354"/>
          </a:xfrm>
          <a:prstGeom prst="rtTriangl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0" name="Google Shape;380;p40"/>
          <p:cNvSpPr/>
          <p:nvPr/>
        </p:nvSpPr>
        <p:spPr>
          <a:xfrm rot="-8101721">
            <a:off x="7537385" y="1579836"/>
            <a:ext cx="423628" cy="416627"/>
          </a:xfrm>
          <a:prstGeom prst="rtTriangle">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40"/>
          <p:cNvSpPr txBox="1"/>
          <p:nvPr/>
        </p:nvSpPr>
        <p:spPr>
          <a:xfrm>
            <a:off x="917050" y="2275922"/>
            <a:ext cx="19731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ko" sz="1200"/>
              <a:t>Secure Mode</a:t>
            </a:r>
            <a:endParaRPr sz="1200"/>
          </a:p>
          <a:p>
            <a:pPr indent="-304800" lvl="0" marL="457200" rtl="0" algn="l">
              <a:spcBef>
                <a:spcPts val="0"/>
              </a:spcBef>
              <a:spcAft>
                <a:spcPts val="0"/>
              </a:spcAft>
              <a:buSzPts val="1200"/>
              <a:buChar char="●"/>
            </a:pPr>
            <a:r>
              <a:rPr lang="ko" sz="1200"/>
              <a:t>2 Factor Authentication</a:t>
            </a:r>
            <a:endParaRPr sz="1200"/>
          </a:p>
          <a:p>
            <a:pPr indent="-304800" lvl="0" marL="457200" rtl="0" algn="l">
              <a:spcBef>
                <a:spcPts val="0"/>
              </a:spcBef>
              <a:spcAft>
                <a:spcPts val="0"/>
              </a:spcAft>
              <a:buSzPts val="1200"/>
              <a:buChar char="●"/>
            </a:pPr>
            <a:r>
              <a:rPr lang="ko" sz="1200"/>
              <a:t>User Credentials</a:t>
            </a:r>
            <a:endParaRPr sz="1200">
              <a:solidFill>
                <a:schemeClr val="dk1"/>
              </a:solidFill>
            </a:endParaRPr>
          </a:p>
        </p:txBody>
      </p:sp>
      <p:sp>
        <p:nvSpPr>
          <p:cNvPr id="382" name="Google Shape;382;p40"/>
          <p:cNvSpPr txBox="1"/>
          <p:nvPr/>
        </p:nvSpPr>
        <p:spPr>
          <a:xfrm>
            <a:off x="2584825" y="2263737"/>
            <a:ext cx="1973100" cy="1293000"/>
          </a:xfrm>
          <a:prstGeom prst="rect">
            <a:avLst/>
          </a:prstGeom>
          <a:noFill/>
          <a:ln>
            <a:noFill/>
          </a:ln>
        </p:spPr>
        <p:txBody>
          <a:bodyPr anchorCtr="0" anchor="t" bIns="91425" lIns="91425" spcFirstLastPara="1" rIns="91425" wrap="square" tIns="91425">
            <a:spAutoFit/>
          </a:bodyPr>
          <a:lstStyle/>
          <a:p>
            <a:pPr indent="-263400" lvl="0" marL="457200" rtl="0" algn="l">
              <a:spcBef>
                <a:spcPts val="0"/>
              </a:spcBef>
              <a:spcAft>
                <a:spcPts val="0"/>
              </a:spcAft>
              <a:buClr>
                <a:schemeClr val="dk1"/>
              </a:buClr>
              <a:buSzPts val="1200"/>
              <a:buChar char="●"/>
            </a:pPr>
            <a:r>
              <a:rPr lang="ko" sz="1200">
                <a:solidFill>
                  <a:schemeClr val="dk1"/>
                </a:solidFill>
              </a:rPr>
              <a:t>E</a:t>
            </a:r>
            <a:r>
              <a:rPr lang="ko" sz="1200">
                <a:solidFill>
                  <a:schemeClr val="dk1"/>
                </a:solidFill>
              </a:rPr>
              <a:t>ncrypt data by using TLS/AES/SHA256 </a:t>
            </a:r>
            <a:endParaRPr sz="1200">
              <a:solidFill>
                <a:schemeClr val="dk1"/>
              </a:solidFill>
            </a:endParaRPr>
          </a:p>
          <a:p>
            <a:pPr indent="-263400" lvl="0" marL="457200" rtl="0" algn="l">
              <a:spcBef>
                <a:spcPts val="0"/>
              </a:spcBef>
              <a:spcAft>
                <a:spcPts val="0"/>
              </a:spcAft>
              <a:buClr>
                <a:schemeClr val="dk1"/>
              </a:buClr>
              <a:buSzPts val="1200"/>
              <a:buChar char="●"/>
            </a:pPr>
            <a:r>
              <a:rPr lang="ko" sz="1200">
                <a:solidFill>
                  <a:schemeClr val="dk1"/>
                </a:solidFill>
              </a:rPr>
              <a:t>Mutual authentication</a:t>
            </a:r>
            <a:endParaRPr sz="1200">
              <a:solidFill>
                <a:schemeClr val="dk1"/>
              </a:solidFill>
            </a:endParaRPr>
          </a:p>
          <a:p>
            <a:pPr indent="-263400" lvl="0" marL="457200" rtl="0" algn="l">
              <a:spcBef>
                <a:spcPts val="0"/>
              </a:spcBef>
              <a:spcAft>
                <a:spcPts val="0"/>
              </a:spcAft>
              <a:buClr>
                <a:schemeClr val="dk1"/>
              </a:buClr>
              <a:buSzPts val="1200"/>
              <a:buChar char="●"/>
            </a:pPr>
            <a:r>
              <a:rPr lang="ko" sz="1200">
                <a:solidFill>
                  <a:schemeClr val="dk1"/>
                </a:solidFill>
              </a:rPr>
              <a:t>Input sanitize</a:t>
            </a:r>
            <a:endParaRPr sz="1200">
              <a:solidFill>
                <a:schemeClr val="dk1"/>
              </a:solidFill>
            </a:endParaRPr>
          </a:p>
        </p:txBody>
      </p:sp>
      <p:sp>
        <p:nvSpPr>
          <p:cNvPr id="383" name="Google Shape;383;p40"/>
          <p:cNvSpPr txBox="1"/>
          <p:nvPr/>
        </p:nvSpPr>
        <p:spPr>
          <a:xfrm>
            <a:off x="4344925" y="2275925"/>
            <a:ext cx="19731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ko" sz="1200">
                <a:solidFill>
                  <a:schemeClr val="dk1"/>
                </a:solidFill>
              </a:rPr>
              <a:t>FlawFinder</a:t>
            </a:r>
            <a:endParaRPr sz="1200">
              <a:solidFill>
                <a:schemeClr val="dk1"/>
              </a:solidFill>
            </a:endParaRPr>
          </a:p>
          <a:p>
            <a:pPr indent="-304800" lvl="0" marL="457200" rtl="0" algn="l">
              <a:spcBef>
                <a:spcPts val="0"/>
              </a:spcBef>
              <a:spcAft>
                <a:spcPts val="0"/>
              </a:spcAft>
              <a:buClr>
                <a:schemeClr val="dk1"/>
              </a:buClr>
              <a:buSzPts val="1200"/>
              <a:buChar char="●"/>
            </a:pPr>
            <a:r>
              <a:rPr lang="ko" sz="1200">
                <a:solidFill>
                  <a:schemeClr val="dk1"/>
                </a:solidFill>
              </a:rPr>
              <a:t>CppCheck</a:t>
            </a:r>
            <a:endParaRPr sz="1200">
              <a:solidFill>
                <a:schemeClr val="dk1"/>
              </a:solidFill>
            </a:endParaRPr>
          </a:p>
          <a:p>
            <a:pPr indent="-304800" lvl="0" marL="457200" rtl="0" algn="l">
              <a:spcBef>
                <a:spcPts val="0"/>
              </a:spcBef>
              <a:spcAft>
                <a:spcPts val="0"/>
              </a:spcAft>
              <a:buClr>
                <a:schemeClr val="dk1"/>
              </a:buClr>
              <a:buSzPts val="1200"/>
              <a:buChar char="●"/>
            </a:pPr>
            <a:r>
              <a:rPr lang="ko" sz="1200">
                <a:solidFill>
                  <a:srgbClr val="9900FF"/>
                </a:solidFill>
              </a:rPr>
              <a:t>Binary obfuscation</a:t>
            </a:r>
            <a:endParaRPr sz="1200">
              <a:solidFill>
                <a:schemeClr val="dk1"/>
              </a:solidFill>
            </a:endParaRPr>
          </a:p>
        </p:txBody>
      </p:sp>
      <p:sp>
        <p:nvSpPr>
          <p:cNvPr id="384" name="Google Shape;384;p40"/>
          <p:cNvSpPr txBox="1"/>
          <p:nvPr/>
        </p:nvSpPr>
        <p:spPr>
          <a:xfrm>
            <a:off x="6152475" y="2275925"/>
            <a:ext cx="21909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ko" sz="1200"/>
              <a:t>9 functional test cases</a:t>
            </a:r>
            <a:endParaRPr sz="1200"/>
          </a:p>
          <a:p>
            <a:pPr indent="-304800" lvl="0" marL="457200" rtl="0" algn="l">
              <a:spcBef>
                <a:spcPts val="0"/>
              </a:spcBef>
              <a:spcAft>
                <a:spcPts val="0"/>
              </a:spcAft>
              <a:buClr>
                <a:srgbClr val="999999"/>
              </a:buClr>
              <a:buSzPts val="1200"/>
              <a:buChar char="●"/>
            </a:pPr>
            <a:r>
              <a:rPr lang="ko" sz="1200">
                <a:solidFill>
                  <a:srgbClr val="999999"/>
                </a:solidFill>
              </a:rPr>
              <a:t>No security test cases</a:t>
            </a:r>
            <a:endParaRPr sz="1200">
              <a:solidFill>
                <a:srgbClr val="999999"/>
              </a:solidFill>
            </a:endParaRPr>
          </a:p>
        </p:txBody>
      </p:sp>
      <p:sp>
        <p:nvSpPr>
          <p:cNvPr id="385" name="Google Shape;385;p40"/>
          <p:cNvSpPr/>
          <p:nvPr/>
        </p:nvSpPr>
        <p:spPr>
          <a:xfrm>
            <a:off x="1465750" y="4191325"/>
            <a:ext cx="1190100" cy="354000"/>
          </a:xfrm>
          <a:prstGeom prst="roundRect">
            <a:avLst>
              <a:gd fmla="val 16631"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 sz="1300"/>
              <a:t>Protect PII !</a:t>
            </a:r>
            <a:endParaRPr b="1" sz="1300"/>
          </a:p>
        </p:txBody>
      </p:sp>
      <p:sp>
        <p:nvSpPr>
          <p:cNvPr id="386" name="Google Shape;386;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
        <p:nvSpPr>
          <p:cNvPr id="387" name="Google Shape;387;p40"/>
          <p:cNvSpPr txBox="1"/>
          <p:nvPr/>
        </p:nvSpPr>
        <p:spPr>
          <a:xfrm>
            <a:off x="348150" y="1036775"/>
            <a:ext cx="693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600">
                <a:solidFill>
                  <a:schemeClr val="dk1"/>
                </a:solidFill>
              </a:rPr>
              <a:t>Security items found in Team 6’s docs</a:t>
            </a:r>
            <a:r>
              <a:rPr lang="ko" sz="1600"/>
              <a:t> → Discussion points</a:t>
            </a:r>
            <a:endParaRPr sz="1600"/>
          </a:p>
        </p:txBody>
      </p:sp>
      <p:sp>
        <p:nvSpPr>
          <p:cNvPr id="388" name="Google Shape;388;p40"/>
          <p:cNvSpPr/>
          <p:nvPr/>
        </p:nvSpPr>
        <p:spPr>
          <a:xfrm>
            <a:off x="6550574" y="4724200"/>
            <a:ext cx="1772100" cy="3540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900">
                <a:solidFill>
                  <a:srgbClr val="9900FF"/>
                </a:solidFill>
                <a:latin typeface="Impact"/>
                <a:ea typeface="Impact"/>
                <a:cs typeface="Impact"/>
                <a:sym typeface="Impact"/>
              </a:rPr>
              <a:t>+</a:t>
            </a:r>
            <a:r>
              <a:rPr lang="ko" sz="900">
                <a:solidFill>
                  <a:srgbClr val="9900FF"/>
                </a:solidFill>
              </a:rPr>
              <a:t> Violet : Team 5’s missed item</a:t>
            </a:r>
            <a:endParaRPr sz="900">
              <a:solidFill>
                <a:srgbClr val="9900FF"/>
              </a:solidFill>
            </a:endParaRPr>
          </a:p>
          <a:p>
            <a:pPr indent="0" lvl="0" marL="0" rtl="0" algn="l">
              <a:spcBef>
                <a:spcPts val="0"/>
              </a:spcBef>
              <a:spcAft>
                <a:spcPts val="0"/>
              </a:spcAft>
              <a:buNone/>
            </a:pPr>
            <a:r>
              <a:rPr lang="ko" sz="900">
                <a:solidFill>
                  <a:srgbClr val="999999"/>
                </a:solidFill>
              </a:rPr>
              <a:t>-  Gray : Team 6’s missed item</a:t>
            </a:r>
            <a:endParaRPr sz="900">
              <a:solidFill>
                <a:schemeClr val="dk1"/>
              </a:solidFill>
            </a:endParaRPr>
          </a:p>
        </p:txBody>
      </p:sp>
      <p:sp>
        <p:nvSpPr>
          <p:cNvPr id="389" name="Google Shape;389;p40"/>
          <p:cNvSpPr txBox="1"/>
          <p:nvPr/>
        </p:nvSpPr>
        <p:spPr>
          <a:xfrm>
            <a:off x="1042702" y="3403725"/>
            <a:ext cx="17721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0000FF"/>
              </a:buClr>
              <a:buSzPts val="1200"/>
              <a:buChar char="➔"/>
            </a:pPr>
            <a:r>
              <a:rPr lang="ko" sz="1200">
                <a:solidFill>
                  <a:srgbClr val="0000FF"/>
                </a:solidFill>
              </a:rPr>
              <a:t>Data Exposure</a:t>
            </a:r>
            <a:endParaRPr sz="1200">
              <a:solidFill>
                <a:srgbClr val="0000FF"/>
              </a:solidFill>
            </a:endParaRPr>
          </a:p>
          <a:p>
            <a:pPr indent="-304800" lvl="0" marL="457200" rtl="0" algn="l">
              <a:spcBef>
                <a:spcPts val="0"/>
              </a:spcBef>
              <a:spcAft>
                <a:spcPts val="0"/>
              </a:spcAft>
              <a:buClr>
                <a:srgbClr val="0000FF"/>
              </a:buClr>
              <a:buSzPts val="1200"/>
              <a:buChar char="➔"/>
            </a:pPr>
            <a:r>
              <a:rPr lang="ko" sz="1200">
                <a:solidFill>
                  <a:srgbClr val="0000FF"/>
                </a:solidFill>
              </a:rPr>
              <a:t>Communication</a:t>
            </a:r>
            <a:endParaRPr sz="1200">
              <a:solidFill>
                <a:schemeClr val="dk1"/>
              </a:solidFill>
            </a:endParaRPr>
          </a:p>
        </p:txBody>
      </p:sp>
      <p:sp>
        <p:nvSpPr>
          <p:cNvPr id="390" name="Google Shape;390;p40"/>
          <p:cNvSpPr/>
          <p:nvPr/>
        </p:nvSpPr>
        <p:spPr>
          <a:xfrm>
            <a:off x="1854837" y="3216273"/>
            <a:ext cx="178800" cy="252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0"/>
          <p:cNvSpPr txBox="1"/>
          <p:nvPr/>
        </p:nvSpPr>
        <p:spPr>
          <a:xfrm>
            <a:off x="1440454" y="3814388"/>
            <a:ext cx="548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solidFill>
                  <a:schemeClr val="accent1"/>
                </a:solidFill>
              </a:rPr>
              <a:t>Goal</a:t>
            </a:r>
            <a:endParaRPr sz="1100">
              <a:solidFill>
                <a:schemeClr val="accent1"/>
              </a:solidFill>
            </a:endParaRPr>
          </a:p>
        </p:txBody>
      </p:sp>
      <p:sp>
        <p:nvSpPr>
          <p:cNvPr id="392" name="Google Shape;392;p40"/>
          <p:cNvSpPr txBox="1"/>
          <p:nvPr/>
        </p:nvSpPr>
        <p:spPr>
          <a:xfrm>
            <a:off x="1000225" y="3130834"/>
            <a:ext cx="107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solidFill>
                  <a:srgbClr val="FF0000"/>
                </a:solidFill>
              </a:rPr>
              <a:t>Vulnerability</a:t>
            </a:r>
            <a:endParaRPr sz="1100">
              <a:solidFill>
                <a:srgbClr val="FF0000"/>
              </a:solidFill>
            </a:endParaRPr>
          </a:p>
        </p:txBody>
      </p:sp>
      <p:sp>
        <p:nvSpPr>
          <p:cNvPr id="393" name="Google Shape;393;p40"/>
          <p:cNvSpPr/>
          <p:nvPr/>
        </p:nvSpPr>
        <p:spPr>
          <a:xfrm>
            <a:off x="1854825" y="3890260"/>
            <a:ext cx="178800" cy="252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0"/>
          <p:cNvSpPr txBox="1"/>
          <p:nvPr/>
        </p:nvSpPr>
        <p:spPr>
          <a:xfrm>
            <a:off x="430975" y="4731825"/>
            <a:ext cx="2721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000"/>
              <a:t>* PII : </a:t>
            </a:r>
            <a:r>
              <a:rPr lang="ko" sz="1000">
                <a:solidFill>
                  <a:srgbClr val="202124"/>
                </a:solidFill>
                <a:highlight>
                  <a:srgbClr val="FFFFFF"/>
                </a:highlight>
              </a:rPr>
              <a:t>Personally Identifiable Information</a:t>
            </a:r>
            <a:endParaRPr sz="1000"/>
          </a:p>
        </p:txBody>
      </p:sp>
      <p:sp>
        <p:nvSpPr>
          <p:cNvPr id="395" name="Google Shape;395;p40"/>
          <p:cNvSpPr/>
          <p:nvPr/>
        </p:nvSpPr>
        <p:spPr>
          <a:xfrm>
            <a:off x="6405775" y="2876075"/>
            <a:ext cx="1772100" cy="804600"/>
          </a:xfrm>
          <a:prstGeom prst="wedgeRectCallout">
            <a:avLst>
              <a:gd fmla="val -23602" name="adj1"/>
              <a:gd fmla="val -59803" name="adj2"/>
            </a:avLst>
          </a:prstGeom>
          <a:no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200">
                <a:solidFill>
                  <a:schemeClr val="dk1"/>
                </a:solidFill>
                <a:latin typeface="Georgia"/>
                <a:ea typeface="Georgia"/>
                <a:cs typeface="Georgia"/>
                <a:sym typeface="Georgia"/>
              </a:rPr>
              <a:t>In Team 6’s artifact, there is no security test case.</a:t>
            </a:r>
            <a:endParaRPr/>
          </a:p>
        </p:txBody>
      </p:sp>
      <p:sp>
        <p:nvSpPr>
          <p:cNvPr id="396" name="Google Shape;396;p40"/>
          <p:cNvSpPr/>
          <p:nvPr/>
        </p:nvSpPr>
        <p:spPr>
          <a:xfrm>
            <a:off x="4508250" y="3031475"/>
            <a:ext cx="1772100" cy="804600"/>
          </a:xfrm>
          <a:prstGeom prst="wedgeRectCallout">
            <a:avLst>
              <a:gd fmla="val -23602" name="adj1"/>
              <a:gd fmla="val -59803" name="adj2"/>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200">
                <a:solidFill>
                  <a:schemeClr val="dk1"/>
                </a:solidFill>
                <a:latin typeface="Georgia"/>
                <a:ea typeface="Georgia"/>
                <a:cs typeface="Georgia"/>
                <a:sym typeface="Georgia"/>
              </a:rPr>
              <a:t>We(Team 5)  didn’t apply binary obfuscation in phase 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1"/>
          <p:cNvSpPr/>
          <p:nvPr/>
        </p:nvSpPr>
        <p:spPr>
          <a:xfrm>
            <a:off x="386850" y="1572025"/>
            <a:ext cx="2207400" cy="187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1"/>
          <p:cNvSpPr/>
          <p:nvPr/>
        </p:nvSpPr>
        <p:spPr>
          <a:xfrm>
            <a:off x="2811150" y="2310467"/>
            <a:ext cx="5964600" cy="278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400"/>
              <a:t>Analysis : </a:t>
            </a:r>
            <a:r>
              <a:rPr lang="ko" sz="2400"/>
              <a:t>Team 6’s </a:t>
            </a:r>
            <a:r>
              <a:rPr lang="ko" sz="2400"/>
              <a:t>Threat Model</a:t>
            </a:r>
            <a:endParaRPr sz="2400"/>
          </a:p>
        </p:txBody>
      </p:sp>
      <p:sp>
        <p:nvSpPr>
          <p:cNvPr id="404" name="Google Shape;404;p41"/>
          <p:cNvSpPr txBox="1"/>
          <p:nvPr/>
        </p:nvSpPr>
        <p:spPr>
          <a:xfrm>
            <a:off x="4167175" y="573425"/>
            <a:ext cx="46653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Phase 2</a:t>
            </a:r>
            <a:endParaRPr sz="2000">
              <a:solidFill>
                <a:schemeClr val="dk2"/>
              </a:solidFill>
            </a:endParaRPr>
          </a:p>
        </p:txBody>
      </p:sp>
      <p:pic>
        <p:nvPicPr>
          <p:cNvPr id="405" name="Google Shape;405;p41"/>
          <p:cNvPicPr preferRelativeResize="0"/>
          <p:nvPr/>
        </p:nvPicPr>
        <p:blipFill>
          <a:blip r:embed="rId3">
            <a:alphaModFix/>
          </a:blip>
          <a:stretch>
            <a:fillRect/>
          </a:stretch>
        </p:blipFill>
        <p:spPr>
          <a:xfrm>
            <a:off x="2865025" y="2348197"/>
            <a:ext cx="5856827" cy="2743249"/>
          </a:xfrm>
          <a:prstGeom prst="rect">
            <a:avLst/>
          </a:prstGeom>
          <a:noFill/>
          <a:ln>
            <a:noFill/>
          </a:ln>
        </p:spPr>
      </p:pic>
      <p:sp>
        <p:nvSpPr>
          <p:cNvPr id="406" name="Google Shape;406;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
        <p:nvSpPr>
          <p:cNvPr id="407" name="Google Shape;407;p41"/>
          <p:cNvSpPr/>
          <p:nvPr/>
        </p:nvSpPr>
        <p:spPr>
          <a:xfrm>
            <a:off x="3133875" y="1555975"/>
            <a:ext cx="2251500" cy="1909200"/>
          </a:xfrm>
          <a:prstGeom prst="wedgeRectCallout">
            <a:avLst>
              <a:gd fmla="val 22886" name="adj1"/>
              <a:gd fmla="val 63754"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8" name="Google Shape;408;p41"/>
          <p:cNvPicPr preferRelativeResize="0"/>
          <p:nvPr/>
        </p:nvPicPr>
        <p:blipFill>
          <a:blip r:embed="rId4">
            <a:alphaModFix/>
          </a:blip>
          <a:stretch>
            <a:fillRect/>
          </a:stretch>
        </p:blipFill>
        <p:spPr>
          <a:xfrm>
            <a:off x="426450" y="1624915"/>
            <a:ext cx="2128200" cy="1771310"/>
          </a:xfrm>
          <a:prstGeom prst="rect">
            <a:avLst/>
          </a:prstGeom>
          <a:noFill/>
          <a:ln>
            <a:noFill/>
          </a:ln>
        </p:spPr>
      </p:pic>
      <p:sp>
        <p:nvSpPr>
          <p:cNvPr id="409" name="Google Shape;409;p41"/>
          <p:cNvSpPr/>
          <p:nvPr/>
        </p:nvSpPr>
        <p:spPr>
          <a:xfrm>
            <a:off x="5461825" y="1487025"/>
            <a:ext cx="1717200" cy="804300"/>
          </a:xfrm>
          <a:prstGeom prst="cloudCallout">
            <a:avLst>
              <a:gd fmla="val -31255" name="adj1"/>
              <a:gd fmla="val 12053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 name="Google Shape;410;p41"/>
          <p:cNvSpPr txBox="1"/>
          <p:nvPr/>
        </p:nvSpPr>
        <p:spPr>
          <a:xfrm>
            <a:off x="7514993" y="2310486"/>
            <a:ext cx="13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Team 6’s DFD</a:t>
            </a:r>
            <a:endParaRPr/>
          </a:p>
        </p:txBody>
      </p:sp>
      <p:sp>
        <p:nvSpPr>
          <p:cNvPr id="411" name="Google Shape;411;p41"/>
          <p:cNvSpPr txBox="1"/>
          <p:nvPr/>
        </p:nvSpPr>
        <p:spPr>
          <a:xfrm>
            <a:off x="348150" y="1036775"/>
            <a:ext cx="693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600">
                <a:solidFill>
                  <a:schemeClr val="dk1"/>
                </a:solidFill>
              </a:rPr>
              <a:t>Vulnerability : On the client side, secure storage is not considered.</a:t>
            </a:r>
            <a:endParaRPr sz="1600"/>
          </a:p>
        </p:txBody>
      </p:sp>
      <p:sp>
        <p:nvSpPr>
          <p:cNvPr id="412" name="Google Shape;412;p41"/>
          <p:cNvSpPr txBox="1"/>
          <p:nvPr/>
        </p:nvSpPr>
        <p:spPr>
          <a:xfrm>
            <a:off x="2665900" y="2371650"/>
            <a:ext cx="5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highlight>
                  <a:schemeClr val="lt1"/>
                </a:highlight>
              </a:rPr>
              <a:t>VS.</a:t>
            </a:r>
            <a:endParaRPr>
              <a:highlight>
                <a:schemeClr val="lt1"/>
              </a:highlight>
            </a:endParaRPr>
          </a:p>
        </p:txBody>
      </p:sp>
      <p:pic>
        <p:nvPicPr>
          <p:cNvPr id="413" name="Google Shape;413;p41"/>
          <p:cNvPicPr preferRelativeResize="0"/>
          <p:nvPr/>
        </p:nvPicPr>
        <p:blipFill>
          <a:blip r:embed="rId5">
            <a:alphaModFix/>
          </a:blip>
          <a:stretch>
            <a:fillRect/>
          </a:stretch>
        </p:blipFill>
        <p:spPr>
          <a:xfrm>
            <a:off x="3189469" y="1590450"/>
            <a:ext cx="2148725" cy="1840250"/>
          </a:xfrm>
          <a:prstGeom prst="rect">
            <a:avLst/>
          </a:prstGeom>
          <a:noFill/>
          <a:ln>
            <a:noFill/>
          </a:ln>
        </p:spPr>
      </p:pic>
      <p:grpSp>
        <p:nvGrpSpPr>
          <p:cNvPr id="414" name="Google Shape;414;p41"/>
          <p:cNvGrpSpPr/>
          <p:nvPr/>
        </p:nvGrpSpPr>
        <p:grpSpPr>
          <a:xfrm>
            <a:off x="5109353" y="2421925"/>
            <a:ext cx="1208952" cy="1104462"/>
            <a:chOff x="9304228" y="1467887"/>
            <a:chExt cx="1208952" cy="1104462"/>
          </a:xfrm>
        </p:grpSpPr>
        <p:sp>
          <p:nvSpPr>
            <p:cNvPr id="415" name="Google Shape;415;p41"/>
            <p:cNvSpPr/>
            <p:nvPr/>
          </p:nvSpPr>
          <p:spPr>
            <a:xfrm rot="1644212">
              <a:off x="9418573" y="1652185"/>
              <a:ext cx="980262" cy="735867"/>
            </a:xfrm>
            <a:prstGeom prst="irregularSeal2">
              <a:avLst/>
            </a:prstGeom>
            <a:solidFill>
              <a:srgbClr val="FFFF00">
                <a:alpha val="76650"/>
              </a:srgbClr>
            </a:solidFill>
            <a:ln cap="flat" cmpd="sng" w="9525">
              <a:solidFill>
                <a:schemeClr val="dk2"/>
              </a:solidFill>
              <a:prstDash val="solid"/>
              <a:round/>
              <a:headEnd len="sm" w="sm" type="none"/>
              <a:tailEnd len="sm" w="sm" type="none"/>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1"/>
            <p:cNvSpPr txBox="1"/>
            <p:nvPr/>
          </p:nvSpPr>
          <p:spPr>
            <a:xfrm>
              <a:off x="9429645" y="1866204"/>
              <a:ext cx="864000" cy="307800"/>
            </a:xfrm>
            <a:prstGeom prst="rect">
              <a:avLst/>
            </a:prstGeom>
            <a:noFill/>
            <a:ln>
              <a:noFill/>
            </a:ln>
            <a:effectLst>
              <a:reflection blurRad="0" dir="5400000" dist="38100" endA="0" fadeDir="5400012" kx="0" rotWithShape="0" algn="bl" stA="0" stPos="0" sy="-100000" ky="0"/>
            </a:effectLst>
          </p:spPr>
          <p:txBody>
            <a:bodyPr anchorCtr="0" anchor="t" bIns="91425" lIns="91425" spcFirstLastPara="1" rIns="91425" wrap="square" tIns="91425">
              <a:spAutoFit/>
            </a:bodyPr>
            <a:lstStyle/>
            <a:p>
              <a:pPr indent="0" lvl="0" marL="0" rtl="0" algn="ctr">
                <a:spcBef>
                  <a:spcPts val="0"/>
                </a:spcBef>
                <a:spcAft>
                  <a:spcPts val="0"/>
                </a:spcAft>
                <a:buNone/>
              </a:pPr>
              <a:r>
                <a:rPr b="1" lang="ko" sz="800">
                  <a:solidFill>
                    <a:schemeClr val="dk1"/>
                  </a:solidFill>
                </a:rPr>
                <a:t>Vulnerability</a:t>
              </a:r>
              <a:endParaRPr b="1" sz="800">
                <a:solidFill>
                  <a:schemeClr val="dk1"/>
                </a:solidFill>
              </a:endParaRPr>
            </a:p>
          </p:txBody>
        </p:sp>
      </p:grpSp>
      <p:sp>
        <p:nvSpPr>
          <p:cNvPr id="417" name="Google Shape;417;p41"/>
          <p:cNvSpPr txBox="1"/>
          <p:nvPr/>
        </p:nvSpPr>
        <p:spPr>
          <a:xfrm>
            <a:off x="5461825" y="1529250"/>
            <a:ext cx="18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solidFill>
                  <a:schemeClr val="dk1"/>
                </a:solidFill>
              </a:rPr>
              <a:t>no secure storage </a:t>
            </a:r>
            <a:endParaRPr>
              <a:solidFill>
                <a:schemeClr val="dk1"/>
              </a:solidFill>
            </a:endParaRPr>
          </a:p>
          <a:p>
            <a:pPr indent="0" lvl="0" marL="0" rtl="0" algn="ctr">
              <a:spcBef>
                <a:spcPts val="0"/>
              </a:spcBef>
              <a:spcAft>
                <a:spcPts val="0"/>
              </a:spcAft>
              <a:buNone/>
            </a:pPr>
            <a:r>
              <a:rPr lang="ko">
                <a:solidFill>
                  <a:schemeClr val="dk1"/>
                </a:solidFill>
              </a:rPr>
              <a:t>on client side</a:t>
            </a:r>
            <a:endParaRPr/>
          </a:p>
        </p:txBody>
      </p:sp>
      <p:sp>
        <p:nvSpPr>
          <p:cNvPr id="418" name="Google Shape;418;p41"/>
          <p:cNvSpPr txBox="1"/>
          <p:nvPr/>
        </p:nvSpPr>
        <p:spPr>
          <a:xfrm>
            <a:off x="313350" y="3430700"/>
            <a:ext cx="2354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000">
                <a:solidFill>
                  <a:schemeClr val="dk1"/>
                </a:solidFill>
              </a:rPr>
              <a:t>[ This DFD considered the secure storage ]</a:t>
            </a:r>
            <a:endParaRPr sz="1000"/>
          </a:p>
        </p:txBody>
      </p:sp>
      <p:sp>
        <p:nvSpPr>
          <p:cNvPr id="419" name="Google Shape;419;p41"/>
          <p:cNvSpPr txBox="1"/>
          <p:nvPr/>
        </p:nvSpPr>
        <p:spPr>
          <a:xfrm>
            <a:off x="386850" y="1588549"/>
            <a:ext cx="729000" cy="3540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sz="1100">
                <a:solidFill>
                  <a:schemeClr val="dk1"/>
                </a:solidFill>
              </a:rPr>
              <a:t>Team 5</a:t>
            </a:r>
            <a:endParaRPr b="1" sz="1100"/>
          </a:p>
        </p:txBody>
      </p:sp>
      <p:sp>
        <p:nvSpPr>
          <p:cNvPr id="420" name="Google Shape;420;p41"/>
          <p:cNvSpPr txBox="1"/>
          <p:nvPr/>
        </p:nvSpPr>
        <p:spPr>
          <a:xfrm>
            <a:off x="3198918" y="1599706"/>
            <a:ext cx="729000" cy="3540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sz="1100">
                <a:solidFill>
                  <a:schemeClr val="dk1"/>
                </a:solidFill>
              </a:rPr>
              <a:t>Team 6</a:t>
            </a:r>
            <a:endParaRPr b="1"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2400"/>
              <a:t>Analysis : </a:t>
            </a:r>
            <a:r>
              <a:rPr lang="ko" sz="2400"/>
              <a:t>Team 6’s </a:t>
            </a:r>
            <a:r>
              <a:rPr lang="ko" sz="2400"/>
              <a:t>Risk Assessment</a:t>
            </a:r>
            <a:endParaRPr sz="2400"/>
          </a:p>
          <a:p>
            <a:pPr indent="0" lvl="0" marL="0" rtl="0" algn="l">
              <a:spcBef>
                <a:spcPts val="0"/>
              </a:spcBef>
              <a:spcAft>
                <a:spcPts val="0"/>
              </a:spcAft>
              <a:buNone/>
            </a:pPr>
            <a:r>
              <a:t/>
            </a:r>
            <a:endParaRPr/>
          </a:p>
        </p:txBody>
      </p:sp>
      <p:sp>
        <p:nvSpPr>
          <p:cNvPr id="426" name="Google Shape;426;p42"/>
          <p:cNvSpPr txBox="1"/>
          <p:nvPr>
            <p:ph idx="1" type="body"/>
          </p:nvPr>
        </p:nvSpPr>
        <p:spPr>
          <a:xfrm>
            <a:off x="311700" y="1152475"/>
            <a:ext cx="39078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61111"/>
              <a:buFont typeface="Arial"/>
              <a:buNone/>
            </a:pPr>
            <a:r>
              <a:rPr lang="ko"/>
              <a:t>‘Input Validation’ was most critical in our case, however, Team 6 Assessment shows ‘User Credential’ as critical and we reviewed focused on it and found that mitigation was applied well.</a:t>
            </a:r>
            <a:endParaRPr/>
          </a:p>
          <a:p>
            <a:pPr indent="0" lvl="0" marL="0" rtl="0" algn="l">
              <a:spcBef>
                <a:spcPts val="1200"/>
              </a:spcBef>
              <a:spcAft>
                <a:spcPts val="1200"/>
              </a:spcAft>
              <a:buNone/>
            </a:pPr>
            <a:r>
              <a:rPr lang="ko"/>
              <a:t>Next, we’d tried looking for vulnerabilities in the Input Validation area but there was no remarkable result. Input Validation was marked as High in the Team 6 assessment and it looks like well mitigated.</a:t>
            </a:r>
            <a:endParaRPr/>
          </a:p>
        </p:txBody>
      </p:sp>
      <p:sp>
        <p:nvSpPr>
          <p:cNvPr id="427" name="Google Shape;427;p42"/>
          <p:cNvSpPr txBox="1"/>
          <p:nvPr/>
        </p:nvSpPr>
        <p:spPr>
          <a:xfrm>
            <a:off x="4167175" y="573425"/>
            <a:ext cx="46653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Phase 2</a:t>
            </a:r>
            <a:endParaRPr sz="2000">
              <a:solidFill>
                <a:schemeClr val="dk2"/>
              </a:solidFill>
            </a:endParaRPr>
          </a:p>
        </p:txBody>
      </p:sp>
      <p:sp>
        <p:nvSpPr>
          <p:cNvPr id="428" name="Google Shape;428;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429" name="Google Shape;429;p42"/>
          <p:cNvPicPr preferRelativeResize="0"/>
          <p:nvPr/>
        </p:nvPicPr>
        <p:blipFill>
          <a:blip r:embed="rId3">
            <a:alphaModFix/>
          </a:blip>
          <a:stretch>
            <a:fillRect/>
          </a:stretch>
        </p:blipFill>
        <p:spPr>
          <a:xfrm>
            <a:off x="4493063" y="1362863"/>
            <a:ext cx="4013525" cy="29552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3"/>
          <p:cNvSpPr/>
          <p:nvPr/>
        </p:nvSpPr>
        <p:spPr>
          <a:xfrm>
            <a:off x="4889125" y="4130725"/>
            <a:ext cx="4184400" cy="940800"/>
          </a:xfrm>
          <a:prstGeom prst="wedgeRoundRectCallout">
            <a:avLst>
              <a:gd fmla="val -53005" name="adj1"/>
              <a:gd fmla="val -3476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2400"/>
              <a:t>Analysis : Static </a:t>
            </a:r>
            <a:r>
              <a:rPr lang="ko" sz="2400"/>
              <a:t>Analysis</a:t>
            </a:r>
            <a:endParaRPr sz="2400"/>
          </a:p>
          <a:p>
            <a:pPr indent="0" lvl="0" marL="0" rtl="0" algn="l">
              <a:spcBef>
                <a:spcPts val="0"/>
              </a:spcBef>
              <a:spcAft>
                <a:spcPts val="0"/>
              </a:spcAft>
              <a:buNone/>
            </a:pPr>
            <a:r>
              <a:t/>
            </a:r>
            <a:endParaRPr/>
          </a:p>
        </p:txBody>
      </p:sp>
      <p:sp>
        <p:nvSpPr>
          <p:cNvPr id="436" name="Google Shape;436;p43"/>
          <p:cNvSpPr txBox="1"/>
          <p:nvPr/>
        </p:nvSpPr>
        <p:spPr>
          <a:xfrm>
            <a:off x="4167175" y="573425"/>
            <a:ext cx="46653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Phase 2</a:t>
            </a:r>
            <a:endParaRPr sz="2000">
              <a:solidFill>
                <a:schemeClr val="dk2"/>
              </a:solidFill>
            </a:endParaRPr>
          </a:p>
        </p:txBody>
      </p:sp>
      <p:sp>
        <p:nvSpPr>
          <p:cNvPr id="437" name="Google Shape;437;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graphicFrame>
        <p:nvGraphicFramePr>
          <p:cNvPr id="438" name="Google Shape;438;p43"/>
          <p:cNvGraphicFramePr/>
          <p:nvPr/>
        </p:nvGraphicFramePr>
        <p:xfrm>
          <a:off x="266225" y="1164200"/>
          <a:ext cx="3000000" cy="3000000"/>
        </p:xfrm>
        <a:graphic>
          <a:graphicData uri="http://schemas.openxmlformats.org/drawingml/2006/table">
            <a:tbl>
              <a:tblPr>
                <a:noFill/>
                <a:tableStyleId>{EC4A32D0-D2E8-4809-9142-5004E3BFE3E3}</a:tableStyleId>
              </a:tblPr>
              <a:tblGrid>
                <a:gridCol w="463725"/>
                <a:gridCol w="1030100"/>
                <a:gridCol w="387725"/>
                <a:gridCol w="554925"/>
                <a:gridCol w="2080950"/>
              </a:tblGrid>
              <a:tr h="251200">
                <a:tc>
                  <a:txBody>
                    <a:bodyPr/>
                    <a:lstStyle/>
                    <a:p>
                      <a:pPr indent="0" lvl="0" marL="0" rtl="0" algn="ctr">
                        <a:lnSpc>
                          <a:spcPct val="115000"/>
                        </a:lnSpc>
                        <a:spcBef>
                          <a:spcPts val="0"/>
                        </a:spcBef>
                        <a:spcAft>
                          <a:spcPts val="0"/>
                        </a:spcAft>
                        <a:buNone/>
                      </a:pPr>
                      <a:r>
                        <a:rPr b="1" lang="ko" sz="600"/>
                        <a:t>FlawFinder ID</a:t>
                      </a:r>
                      <a:endParaRPr b="1"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92D050"/>
                    </a:solidFill>
                  </a:tcPr>
                </a:tc>
                <a:tc>
                  <a:txBody>
                    <a:bodyPr/>
                    <a:lstStyle/>
                    <a:p>
                      <a:pPr indent="0" lvl="0" marL="0" rtl="0" algn="ctr">
                        <a:lnSpc>
                          <a:spcPct val="115000"/>
                        </a:lnSpc>
                        <a:spcBef>
                          <a:spcPts val="0"/>
                        </a:spcBef>
                        <a:spcAft>
                          <a:spcPts val="0"/>
                        </a:spcAft>
                        <a:buNone/>
                      </a:pPr>
                      <a:r>
                        <a:rPr b="1" lang="ko" sz="600"/>
                        <a:t>Source code path</a:t>
                      </a:r>
                      <a:endParaRPr b="1" sz="600"/>
                    </a:p>
                    <a:p>
                      <a:pPr indent="0" lvl="0" marL="0" rtl="0" algn="ctr">
                        <a:lnSpc>
                          <a:spcPct val="115000"/>
                        </a:lnSpc>
                        <a:spcBef>
                          <a:spcPts val="0"/>
                        </a:spcBef>
                        <a:spcAft>
                          <a:spcPts val="0"/>
                        </a:spcAft>
                        <a:buNone/>
                      </a:pPr>
                      <a:r>
                        <a:rPr b="1" lang="ko" sz="600"/>
                        <a:t>(line)</a:t>
                      </a:r>
                      <a:endParaRPr b="1"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92D050"/>
                    </a:solidFill>
                  </a:tcPr>
                </a:tc>
                <a:tc>
                  <a:txBody>
                    <a:bodyPr/>
                    <a:lstStyle/>
                    <a:p>
                      <a:pPr indent="0" lvl="0" marL="0" rtl="0" algn="ctr">
                        <a:lnSpc>
                          <a:spcPct val="115000"/>
                        </a:lnSpc>
                        <a:spcBef>
                          <a:spcPts val="0"/>
                        </a:spcBef>
                        <a:spcAft>
                          <a:spcPts val="0"/>
                        </a:spcAft>
                        <a:buNone/>
                      </a:pPr>
                      <a:r>
                        <a:rPr b="1" lang="ko" sz="600"/>
                        <a:t>Target</a:t>
                      </a:r>
                      <a:endParaRPr b="1"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92D050"/>
                    </a:solidFill>
                  </a:tcPr>
                </a:tc>
                <a:tc>
                  <a:txBody>
                    <a:bodyPr/>
                    <a:lstStyle/>
                    <a:p>
                      <a:pPr indent="0" lvl="0" marL="0" rtl="0" algn="ctr">
                        <a:lnSpc>
                          <a:spcPct val="115000"/>
                        </a:lnSpc>
                        <a:spcBef>
                          <a:spcPts val="0"/>
                        </a:spcBef>
                        <a:spcAft>
                          <a:spcPts val="0"/>
                        </a:spcAft>
                        <a:buNone/>
                      </a:pPr>
                      <a:r>
                        <a:rPr b="1" lang="ko" sz="600"/>
                        <a:t>Vulnerability </a:t>
                      </a:r>
                      <a:endParaRPr b="1" sz="600"/>
                    </a:p>
                    <a:p>
                      <a:pPr indent="0" lvl="0" marL="0" rtl="0" algn="ctr">
                        <a:lnSpc>
                          <a:spcPct val="115000"/>
                        </a:lnSpc>
                        <a:spcBef>
                          <a:spcPts val="0"/>
                        </a:spcBef>
                        <a:spcAft>
                          <a:spcPts val="0"/>
                        </a:spcAft>
                        <a:buNone/>
                      </a:pPr>
                      <a:r>
                        <a:rPr b="1" lang="ko" sz="600"/>
                        <a:t>code</a:t>
                      </a:r>
                      <a:endParaRPr b="1"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92D050"/>
                    </a:solidFill>
                  </a:tcPr>
                </a:tc>
                <a:tc>
                  <a:txBody>
                    <a:bodyPr/>
                    <a:lstStyle/>
                    <a:p>
                      <a:pPr indent="0" lvl="0" marL="0" rtl="0" algn="ctr">
                        <a:lnSpc>
                          <a:spcPct val="115000"/>
                        </a:lnSpc>
                        <a:spcBef>
                          <a:spcPts val="0"/>
                        </a:spcBef>
                        <a:spcAft>
                          <a:spcPts val="0"/>
                        </a:spcAft>
                        <a:buNone/>
                      </a:pPr>
                      <a:r>
                        <a:rPr b="1" lang="ko" sz="600"/>
                        <a:t>Analysis of Team 5</a:t>
                      </a:r>
                      <a:endParaRPr b="1"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B7B7B7"/>
                    </a:solidFill>
                  </a:tcPr>
                </a:tc>
              </a:tr>
              <a:tr h="100000">
                <a:tc>
                  <a:txBody>
                    <a:bodyPr/>
                    <a:lstStyle/>
                    <a:p>
                      <a:pPr indent="0" lvl="0" marL="0" rtl="0" algn="ctr">
                        <a:lnSpc>
                          <a:spcPct val="100000"/>
                        </a:lnSpc>
                        <a:spcBef>
                          <a:spcPts val="0"/>
                        </a:spcBef>
                        <a:spcAft>
                          <a:spcPts val="0"/>
                        </a:spcAft>
                        <a:buNone/>
                      </a:pPr>
                      <a:r>
                        <a:rPr lang="ko" sz="600"/>
                        <a:t>FF-01</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./common/TcpSendRecv.cpp:124</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(buffer) </a:t>
                      </a:r>
                      <a:endParaRPr sz="600"/>
                    </a:p>
                    <a:p>
                      <a:pPr indent="0" lvl="0" marL="0" rtl="0" algn="l">
                        <a:lnSpc>
                          <a:spcPct val="100000"/>
                        </a:lnSpc>
                        <a:spcBef>
                          <a:spcPts val="0"/>
                        </a:spcBef>
                        <a:spcAft>
                          <a:spcPts val="0"/>
                        </a:spcAft>
                        <a:buNone/>
                      </a:pPr>
                      <a:r>
                        <a:rPr lang="ko" sz="600"/>
                        <a:t>memcpy</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CWE-120</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need mitigation - alloc size of dst</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362575">
                <a:tc>
                  <a:txBody>
                    <a:bodyPr/>
                    <a:lstStyle/>
                    <a:p>
                      <a:pPr indent="0" lvl="0" marL="0" rtl="0" algn="ctr">
                        <a:lnSpc>
                          <a:spcPct val="100000"/>
                        </a:lnSpc>
                        <a:spcBef>
                          <a:spcPts val="0"/>
                        </a:spcBef>
                        <a:spcAft>
                          <a:spcPts val="0"/>
                        </a:spcAft>
                        <a:buNone/>
                      </a:pPr>
                      <a:r>
                        <a:rPr lang="ko" sz="600"/>
                        <a:t>FF-04</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./server/src/faceNet.cpp:122</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(misc) </a:t>
                      </a:r>
                      <a:endParaRPr sz="600"/>
                    </a:p>
                    <a:p>
                      <a:pPr indent="0" lvl="0" marL="0" rtl="0" algn="l">
                        <a:lnSpc>
                          <a:spcPct val="100000"/>
                        </a:lnSpc>
                        <a:spcBef>
                          <a:spcPts val="0"/>
                        </a:spcBef>
                        <a:spcAft>
                          <a:spcPts val="0"/>
                        </a:spcAft>
                        <a:buNone/>
                      </a:pPr>
                      <a:r>
                        <a:rPr lang="ko" sz="600"/>
                        <a:t>open</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CWE-362</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Follow the principle of least privilege when assigning access rights to entities in a software system. Denying access to a file can prevent an attacker from replacing that file with a link to a sensitive file.</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100000">
                <a:tc>
                  <a:txBody>
                    <a:bodyPr/>
                    <a:lstStyle/>
                    <a:p>
                      <a:pPr indent="0" lvl="0" marL="0" rtl="0" algn="ctr">
                        <a:lnSpc>
                          <a:spcPct val="100000"/>
                        </a:lnSpc>
                        <a:spcBef>
                          <a:spcPts val="0"/>
                        </a:spcBef>
                        <a:spcAft>
                          <a:spcPts val="0"/>
                        </a:spcAft>
                        <a:buNone/>
                      </a:pPr>
                      <a:r>
                        <a:rPr lang="ko" sz="600"/>
                        <a:t>FF-08</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./server/src/main.cpp:163</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(buffer) </a:t>
                      </a:r>
                      <a:endParaRPr sz="600"/>
                    </a:p>
                    <a:p>
                      <a:pPr indent="0" lvl="0" marL="0" rtl="0" algn="l">
                        <a:lnSpc>
                          <a:spcPct val="100000"/>
                        </a:lnSpc>
                        <a:spcBef>
                          <a:spcPts val="0"/>
                        </a:spcBef>
                        <a:spcAft>
                          <a:spcPts val="0"/>
                        </a:spcAft>
                        <a:buNone/>
                      </a:pPr>
                      <a:r>
                        <a:rPr lang="ko" sz="600"/>
                        <a:t>memcpy</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CWE-120</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false alarm</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FFFFFF"/>
                    </a:solidFill>
                  </a:tcPr>
                </a:tc>
              </a:tr>
              <a:tr h="100000">
                <a:tc>
                  <a:txBody>
                    <a:bodyPr/>
                    <a:lstStyle/>
                    <a:p>
                      <a:pPr indent="0" lvl="0" marL="0" rtl="0" algn="ctr">
                        <a:lnSpc>
                          <a:spcPct val="100000"/>
                        </a:lnSpc>
                        <a:spcBef>
                          <a:spcPts val="0"/>
                        </a:spcBef>
                        <a:spcAft>
                          <a:spcPts val="0"/>
                        </a:spcAft>
                        <a:buNone/>
                      </a:pPr>
                      <a:r>
                        <a:rPr lang="ko" sz="600"/>
                        <a:t>FF-09</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./common/TcpSendRecv.cpp:99</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(buffer) </a:t>
                      </a:r>
                      <a:endParaRPr sz="600"/>
                    </a:p>
                    <a:p>
                      <a:pPr indent="0" lvl="0" marL="0" rtl="0" algn="l">
                        <a:lnSpc>
                          <a:spcPct val="100000"/>
                        </a:lnSpc>
                        <a:spcBef>
                          <a:spcPts val="0"/>
                        </a:spcBef>
                        <a:spcAft>
                          <a:spcPts val="0"/>
                        </a:spcAft>
                        <a:buNone/>
                      </a:pPr>
                      <a:r>
                        <a:rPr lang="ko" sz="600"/>
                        <a:t>strlen</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CWE-126</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false alarm</a:t>
                      </a:r>
                      <a:endParaRPr sz="600"/>
                    </a:p>
                    <a:p>
                      <a:pPr indent="0" lvl="0" marL="0" rtl="0" algn="l">
                        <a:lnSpc>
                          <a:spcPct val="100000"/>
                        </a:lnSpc>
                        <a:spcBef>
                          <a:spcPts val="0"/>
                        </a:spcBef>
                        <a:spcAft>
                          <a:spcPts val="0"/>
                        </a:spcAft>
                        <a:buNone/>
                      </a:pPr>
                      <a:r>
                        <a:rPr lang="ko" sz="600"/>
                        <a:t>the parameter userid((const gchar*) is called with c_str() which always contains null termination</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bl>
          </a:graphicData>
        </a:graphic>
      </p:graphicFrame>
      <p:graphicFrame>
        <p:nvGraphicFramePr>
          <p:cNvPr id="439" name="Google Shape;439;p43"/>
          <p:cNvGraphicFramePr/>
          <p:nvPr/>
        </p:nvGraphicFramePr>
        <p:xfrm>
          <a:off x="257433" y="2765838"/>
          <a:ext cx="3000000" cy="3000000"/>
        </p:xfrm>
        <a:graphic>
          <a:graphicData uri="http://schemas.openxmlformats.org/drawingml/2006/table">
            <a:tbl>
              <a:tblPr>
                <a:noFill/>
                <a:tableStyleId>{EC4A32D0-D2E8-4809-9142-5004E3BFE3E3}</a:tableStyleId>
              </a:tblPr>
              <a:tblGrid>
                <a:gridCol w="663300"/>
                <a:gridCol w="1326175"/>
                <a:gridCol w="1133475"/>
                <a:gridCol w="1394475"/>
              </a:tblGrid>
              <a:tr h="142900">
                <a:tc>
                  <a:txBody>
                    <a:bodyPr/>
                    <a:lstStyle/>
                    <a:p>
                      <a:pPr indent="0" lvl="0" marL="0" rtl="0" algn="ctr">
                        <a:lnSpc>
                          <a:spcPct val="115000"/>
                        </a:lnSpc>
                        <a:spcBef>
                          <a:spcPts val="0"/>
                        </a:spcBef>
                        <a:spcAft>
                          <a:spcPts val="0"/>
                        </a:spcAft>
                        <a:buNone/>
                      </a:pPr>
                      <a:r>
                        <a:rPr b="1" lang="ko" sz="600"/>
                        <a:t>CppCheck ID</a:t>
                      </a:r>
                      <a:endParaRPr b="1"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92D050"/>
                    </a:solidFill>
                  </a:tcPr>
                </a:tc>
                <a:tc>
                  <a:txBody>
                    <a:bodyPr/>
                    <a:lstStyle/>
                    <a:p>
                      <a:pPr indent="0" lvl="0" marL="0" rtl="0" algn="ctr">
                        <a:lnSpc>
                          <a:spcPct val="115000"/>
                        </a:lnSpc>
                        <a:spcBef>
                          <a:spcPts val="0"/>
                        </a:spcBef>
                        <a:spcAft>
                          <a:spcPts val="0"/>
                        </a:spcAft>
                        <a:buNone/>
                      </a:pPr>
                      <a:r>
                        <a:rPr b="1" lang="ko" sz="600"/>
                        <a:t>Sourcecode path (line)</a:t>
                      </a:r>
                      <a:endParaRPr b="1"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92D050"/>
                    </a:solidFill>
                  </a:tcPr>
                </a:tc>
                <a:tc>
                  <a:txBody>
                    <a:bodyPr/>
                    <a:lstStyle/>
                    <a:p>
                      <a:pPr indent="0" lvl="0" marL="0" rtl="0" algn="ctr">
                        <a:lnSpc>
                          <a:spcPct val="115000"/>
                        </a:lnSpc>
                        <a:spcBef>
                          <a:spcPts val="0"/>
                        </a:spcBef>
                        <a:spcAft>
                          <a:spcPts val="0"/>
                        </a:spcAft>
                        <a:buNone/>
                      </a:pPr>
                      <a:r>
                        <a:rPr b="1" lang="ko" sz="600"/>
                        <a:t>Type</a:t>
                      </a:r>
                      <a:endParaRPr b="1"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92D050"/>
                    </a:solidFill>
                  </a:tcPr>
                </a:tc>
                <a:tc>
                  <a:txBody>
                    <a:bodyPr/>
                    <a:lstStyle/>
                    <a:p>
                      <a:pPr indent="0" lvl="0" marL="0" rtl="0" algn="ctr">
                        <a:lnSpc>
                          <a:spcPct val="115000"/>
                        </a:lnSpc>
                        <a:spcBef>
                          <a:spcPts val="0"/>
                        </a:spcBef>
                        <a:spcAft>
                          <a:spcPts val="0"/>
                        </a:spcAft>
                        <a:buNone/>
                      </a:pPr>
                      <a:r>
                        <a:rPr b="1" lang="ko" sz="600"/>
                        <a:t>Analysis of Team 5</a:t>
                      </a:r>
                      <a:endParaRPr b="1"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B7B7B7"/>
                    </a:solidFill>
                  </a:tcPr>
                </a:tc>
              </a:tr>
              <a:tr h="142900">
                <a:tc>
                  <a:txBody>
                    <a:bodyPr/>
                    <a:lstStyle/>
                    <a:p>
                      <a:pPr indent="0" lvl="0" marL="0" rtl="0" algn="ctr">
                        <a:lnSpc>
                          <a:spcPct val="115000"/>
                        </a:lnSpc>
                        <a:spcBef>
                          <a:spcPts val="0"/>
                        </a:spcBef>
                        <a:spcAft>
                          <a:spcPts val="0"/>
                        </a:spcAft>
                        <a:buNone/>
                      </a:pPr>
                      <a:r>
                        <a:rPr lang="ko" sz="600"/>
                        <a:t>CC-01</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server/src/main.cpp:196</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style [unreadVariable]</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false positive</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142900">
                <a:tc>
                  <a:txBody>
                    <a:bodyPr/>
                    <a:lstStyle/>
                    <a:p>
                      <a:pPr indent="0" lvl="0" marL="0" rtl="0" algn="ctr">
                        <a:lnSpc>
                          <a:spcPct val="115000"/>
                        </a:lnSpc>
                        <a:spcBef>
                          <a:spcPts val="0"/>
                        </a:spcBef>
                        <a:spcAft>
                          <a:spcPts val="0"/>
                        </a:spcAft>
                        <a:buNone/>
                      </a:pPr>
                      <a:r>
                        <a:rPr lang="ko" sz="600"/>
                        <a:t>CC-07</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server/src/videoStreamer.cpp:35</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warning [noCopyConstructor]</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false positive - use openCV library</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142900">
                <a:tc>
                  <a:txBody>
                    <a:bodyPr/>
                    <a:lstStyle/>
                    <a:p>
                      <a:pPr indent="0" lvl="0" marL="0" rtl="0" algn="ctr">
                        <a:lnSpc>
                          <a:spcPct val="115000"/>
                        </a:lnSpc>
                        <a:spcBef>
                          <a:spcPts val="0"/>
                        </a:spcBef>
                        <a:spcAft>
                          <a:spcPts val="0"/>
                        </a:spcAft>
                        <a:buNone/>
                      </a:pPr>
                      <a:r>
                        <a:rPr lang="ko" sz="600"/>
                        <a:t>CC-08</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server/src/videoStreamer.cpp:35</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warning [noOperatorEq]</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false positive - use openCV library</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142900">
                <a:tc>
                  <a:txBody>
                    <a:bodyPr/>
                    <a:lstStyle/>
                    <a:p>
                      <a:pPr indent="0" lvl="0" marL="0" rtl="0" algn="ctr">
                        <a:lnSpc>
                          <a:spcPct val="115000"/>
                        </a:lnSpc>
                        <a:spcBef>
                          <a:spcPts val="0"/>
                        </a:spcBef>
                        <a:spcAft>
                          <a:spcPts val="0"/>
                        </a:spcAft>
                        <a:buNone/>
                      </a:pPr>
                      <a:r>
                        <a:rPr lang="ko" sz="600"/>
                        <a:t>CC-09</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server/src/videoStreamer.cpp:60</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style [unusedFunction]</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unused. if not in use, delete it.</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142900">
                <a:tc>
                  <a:txBody>
                    <a:bodyPr/>
                    <a:lstStyle/>
                    <a:p>
                      <a:pPr indent="0" lvl="0" marL="0" rtl="0" algn="ctr">
                        <a:lnSpc>
                          <a:spcPct val="115000"/>
                        </a:lnSpc>
                        <a:spcBef>
                          <a:spcPts val="0"/>
                        </a:spcBef>
                        <a:spcAft>
                          <a:spcPts val="0"/>
                        </a:spcAft>
                        <a:buNone/>
                      </a:pPr>
                      <a:r>
                        <a:rPr lang="ko" sz="600"/>
                        <a:t>CC-13</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common/Logger.cpp:124</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style [unusedFunction]</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false positive</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bl>
          </a:graphicData>
        </a:graphic>
      </p:graphicFrame>
      <p:sp>
        <p:nvSpPr>
          <p:cNvPr id="440" name="Google Shape;440;p43"/>
          <p:cNvSpPr txBox="1"/>
          <p:nvPr/>
        </p:nvSpPr>
        <p:spPr>
          <a:xfrm>
            <a:off x="4964425" y="1048925"/>
            <a:ext cx="4033800" cy="15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t>Team 5 did</a:t>
            </a:r>
            <a:endParaRPr sz="1300"/>
          </a:p>
          <a:p>
            <a:pPr indent="0" lvl="0" marL="0" rtl="0" algn="l">
              <a:spcBef>
                <a:spcPts val="0"/>
              </a:spcBef>
              <a:spcAft>
                <a:spcPts val="0"/>
              </a:spcAft>
              <a:buNone/>
            </a:pPr>
            <a:r>
              <a:rPr lang="ko" sz="1300"/>
              <a:t>1. </a:t>
            </a:r>
            <a:r>
              <a:rPr lang="ko" sz="1300"/>
              <a:t>Run static analysis and Find vulnerabilities.</a:t>
            </a:r>
            <a:endParaRPr sz="1300"/>
          </a:p>
          <a:p>
            <a:pPr indent="0" lvl="0" marL="0" rtl="0" algn="l">
              <a:spcBef>
                <a:spcPts val="0"/>
              </a:spcBef>
              <a:spcAft>
                <a:spcPts val="0"/>
              </a:spcAft>
              <a:buNone/>
            </a:pPr>
            <a:r>
              <a:rPr lang="ko" sz="1300"/>
              <a:t>2. A</a:t>
            </a:r>
            <a:r>
              <a:rPr lang="ko" sz="1300"/>
              <a:t>nalyze and Evaluate each item.</a:t>
            </a:r>
            <a:endParaRPr sz="1300"/>
          </a:p>
          <a:p>
            <a:pPr indent="0" lvl="0" marL="0" rtl="0" algn="l">
              <a:spcBef>
                <a:spcPts val="0"/>
              </a:spcBef>
              <a:spcAft>
                <a:spcPts val="0"/>
              </a:spcAft>
              <a:buNone/>
            </a:pPr>
            <a:r>
              <a:rPr lang="ko" sz="1300"/>
              <a:t>3. Suggest mitigations for vulnerabilities.</a:t>
            </a:r>
            <a:endParaRPr sz="1300"/>
          </a:p>
          <a:p>
            <a:pPr indent="0" lvl="0" marL="0" rtl="0" algn="l">
              <a:spcBef>
                <a:spcPts val="0"/>
              </a:spcBef>
              <a:spcAft>
                <a:spcPts val="0"/>
              </a:spcAft>
              <a:buNone/>
            </a:pPr>
            <a:r>
              <a:rPr lang="ko" sz="1300"/>
              <a:t>4. Try to attack !!</a:t>
            </a:r>
            <a:endParaRPr sz="1300"/>
          </a:p>
          <a:p>
            <a:pPr indent="-298450" lvl="0" marL="457200" rtl="0" algn="l">
              <a:spcBef>
                <a:spcPts val="0"/>
              </a:spcBef>
              <a:spcAft>
                <a:spcPts val="0"/>
              </a:spcAft>
              <a:buClr>
                <a:schemeClr val="dk1"/>
              </a:buClr>
              <a:buSzPts val="1100"/>
              <a:buChar char="-"/>
            </a:pPr>
            <a:r>
              <a:rPr lang="ko" sz="1100">
                <a:solidFill>
                  <a:schemeClr val="dk1"/>
                </a:solidFill>
              </a:rPr>
              <a:t>Encoding data without null character, then restart server. ⇒ Terminated abnormally.</a:t>
            </a:r>
            <a:endParaRPr sz="1100">
              <a:solidFill>
                <a:srgbClr val="FF0000"/>
              </a:solidFill>
            </a:endParaRPr>
          </a:p>
        </p:txBody>
      </p:sp>
      <p:sp>
        <p:nvSpPr>
          <p:cNvPr id="441" name="Google Shape;441;p43"/>
          <p:cNvSpPr txBox="1"/>
          <p:nvPr/>
        </p:nvSpPr>
        <p:spPr>
          <a:xfrm>
            <a:off x="4877284" y="4041699"/>
            <a:ext cx="932700" cy="369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200"/>
              </a:spcAft>
              <a:buNone/>
            </a:pPr>
            <a:r>
              <a:rPr lang="ko" sz="1200">
                <a:solidFill>
                  <a:schemeClr val="dk1"/>
                </a:solidFill>
              </a:rPr>
              <a:t>Code x-ray</a:t>
            </a:r>
            <a:endParaRPr sz="1200">
              <a:solidFill>
                <a:schemeClr val="dk1"/>
              </a:solidFill>
            </a:endParaRPr>
          </a:p>
        </p:txBody>
      </p:sp>
      <p:graphicFrame>
        <p:nvGraphicFramePr>
          <p:cNvPr id="442" name="Google Shape;442;p43"/>
          <p:cNvGraphicFramePr/>
          <p:nvPr/>
        </p:nvGraphicFramePr>
        <p:xfrm>
          <a:off x="257413" y="3773533"/>
          <a:ext cx="3000000" cy="3000000"/>
        </p:xfrm>
        <a:graphic>
          <a:graphicData uri="http://schemas.openxmlformats.org/drawingml/2006/table">
            <a:tbl>
              <a:tblPr>
                <a:noFill/>
                <a:tableStyleId>{EC4A32D0-D2E8-4809-9142-5004E3BFE3E3}</a:tableStyleId>
              </a:tblPr>
              <a:tblGrid>
                <a:gridCol w="1268550"/>
                <a:gridCol w="344500"/>
                <a:gridCol w="2904375"/>
              </a:tblGrid>
              <a:tr h="127475">
                <a:tc gridSpan="3">
                  <a:txBody>
                    <a:bodyPr/>
                    <a:lstStyle/>
                    <a:p>
                      <a:pPr indent="0" lvl="0" marL="0" rtl="0" algn="l">
                        <a:lnSpc>
                          <a:spcPct val="115000"/>
                        </a:lnSpc>
                        <a:spcBef>
                          <a:spcPts val="0"/>
                        </a:spcBef>
                        <a:spcAft>
                          <a:spcPts val="0"/>
                        </a:spcAft>
                        <a:buNone/>
                      </a:pPr>
                      <a:r>
                        <a:rPr b="1" lang="ko" sz="600"/>
                        <a:t>Top 5 violations</a:t>
                      </a:r>
                      <a:endParaRPr b="1" sz="6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000000"/>
                      </a:solidFill>
                      <a:prstDash val="solid"/>
                      <a:round/>
                      <a:headEnd len="sm" w="sm" type="none"/>
                      <a:tailEnd len="sm" w="sm" type="none"/>
                    </a:lnB>
                  </a:tcPr>
                </a:tc>
                <a:tc hMerge="1"/>
                <a:tc hMerge="1"/>
              </a:tr>
              <a:tr h="157825">
                <a:tc>
                  <a:txBody>
                    <a:bodyPr/>
                    <a:lstStyle/>
                    <a:p>
                      <a:pPr indent="0" lvl="0" marL="0" rtl="0" algn="ctr">
                        <a:lnSpc>
                          <a:spcPct val="115000"/>
                        </a:lnSpc>
                        <a:spcBef>
                          <a:spcPts val="0"/>
                        </a:spcBef>
                        <a:spcAft>
                          <a:spcPts val="0"/>
                        </a:spcAft>
                        <a:buNone/>
                      </a:pPr>
                      <a:r>
                        <a:rPr lang="ko" sz="600"/>
                        <a:t>Violated Rules</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lang="ko" sz="600"/>
                        <a:t>counts</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lang="ko" sz="600"/>
                        <a:t>Rule</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B7B7B7"/>
                    </a:solidFill>
                  </a:tcPr>
                </a:tc>
              </a:tr>
              <a:tr h="133550">
                <a:tc>
                  <a:txBody>
                    <a:bodyPr/>
                    <a:lstStyle/>
                    <a:p>
                      <a:pPr indent="0" lvl="0" marL="0" rtl="0" algn="l">
                        <a:lnSpc>
                          <a:spcPct val="115000"/>
                        </a:lnSpc>
                        <a:spcBef>
                          <a:spcPts val="0"/>
                        </a:spcBef>
                        <a:spcAft>
                          <a:spcPts val="0"/>
                        </a:spcAft>
                        <a:buNone/>
                      </a:pPr>
                      <a:r>
                        <a:rPr lang="ko" sz="600"/>
                        <a:t>cppcheck:misra_c_2012_15_01</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ko" sz="600"/>
                        <a:t>119</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The goto statement should not be used</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291375">
                <a:tc>
                  <a:txBody>
                    <a:bodyPr/>
                    <a:lstStyle/>
                    <a:p>
                      <a:pPr indent="0" lvl="0" marL="0" rtl="0" algn="l">
                        <a:lnSpc>
                          <a:spcPct val="115000"/>
                        </a:lnSpc>
                        <a:spcBef>
                          <a:spcPts val="0"/>
                        </a:spcBef>
                        <a:spcAft>
                          <a:spcPts val="0"/>
                        </a:spcAft>
                        <a:buNone/>
                      </a:pPr>
                      <a:r>
                        <a:rPr lang="ko" sz="600"/>
                        <a:t>cppcheck:misra_c_2012_14_04</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ko" sz="600"/>
                        <a:t>88</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The controlling expression of an if-statement and the controlling expression of an iteration-statement shall have essentially Boolean type</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157825">
                <a:tc>
                  <a:txBody>
                    <a:bodyPr/>
                    <a:lstStyle/>
                    <a:p>
                      <a:pPr indent="0" lvl="0" marL="0" rtl="0" algn="l">
                        <a:lnSpc>
                          <a:spcPct val="115000"/>
                        </a:lnSpc>
                        <a:spcBef>
                          <a:spcPts val="0"/>
                        </a:spcBef>
                        <a:spcAft>
                          <a:spcPts val="0"/>
                        </a:spcAft>
                        <a:buNone/>
                      </a:pPr>
                      <a:r>
                        <a:rPr lang="ko" sz="600"/>
                        <a:t>cppcheck:misra_c_2012_15_05</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ko" sz="600"/>
                        <a:t>86</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A function should have a single point of exit at the end</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224600">
                <a:tc>
                  <a:txBody>
                    <a:bodyPr/>
                    <a:lstStyle/>
                    <a:p>
                      <a:pPr indent="0" lvl="0" marL="0" rtl="0" algn="l">
                        <a:lnSpc>
                          <a:spcPct val="115000"/>
                        </a:lnSpc>
                        <a:spcBef>
                          <a:spcPts val="0"/>
                        </a:spcBef>
                        <a:spcAft>
                          <a:spcPts val="0"/>
                        </a:spcAft>
                        <a:buNone/>
                      </a:pPr>
                      <a:r>
                        <a:rPr lang="ko" sz="600"/>
                        <a:t>cppcheck:misra_c_2012_15_06</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ko" sz="600"/>
                        <a:t>65</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The body of an iteration-statement or a selection-statement shall be a compound statement</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100000">
                <a:tc>
                  <a:txBody>
                    <a:bodyPr/>
                    <a:lstStyle/>
                    <a:p>
                      <a:pPr indent="0" lvl="0" marL="0" rtl="0" algn="l">
                        <a:lnSpc>
                          <a:spcPct val="115000"/>
                        </a:lnSpc>
                        <a:spcBef>
                          <a:spcPts val="0"/>
                        </a:spcBef>
                        <a:spcAft>
                          <a:spcPts val="0"/>
                        </a:spcAft>
                        <a:buNone/>
                      </a:pPr>
                      <a:r>
                        <a:rPr lang="ko" sz="600"/>
                        <a:t>cppcheck:misra_c_2012_12_01</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ko" sz="600"/>
                        <a:t>59</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The precedence of operators within expressions should be made explicit</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bl>
          </a:graphicData>
        </a:graphic>
      </p:graphicFrame>
      <p:sp>
        <p:nvSpPr>
          <p:cNvPr id="443" name="Google Shape;443;p43"/>
          <p:cNvSpPr/>
          <p:nvPr/>
        </p:nvSpPr>
        <p:spPr>
          <a:xfrm>
            <a:off x="4889125" y="2524292"/>
            <a:ext cx="4184400" cy="696600"/>
          </a:xfrm>
          <a:prstGeom prst="wedgeRoundRectCallout">
            <a:avLst>
              <a:gd fmla="val -52962" name="adj1"/>
              <a:gd fmla="val -3906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3"/>
          <p:cNvSpPr/>
          <p:nvPr/>
        </p:nvSpPr>
        <p:spPr>
          <a:xfrm>
            <a:off x="4889125" y="3268572"/>
            <a:ext cx="4184400" cy="800400"/>
          </a:xfrm>
          <a:prstGeom prst="wedgeRoundRectCallout">
            <a:avLst>
              <a:gd fmla="val -52962" name="adj1"/>
              <a:gd fmla="val -3906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3"/>
          <p:cNvSpPr txBox="1"/>
          <p:nvPr/>
        </p:nvSpPr>
        <p:spPr>
          <a:xfrm>
            <a:off x="4757273" y="2530638"/>
            <a:ext cx="1172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200">
                <a:solidFill>
                  <a:schemeClr val="dk1"/>
                </a:solidFill>
              </a:rPr>
              <a:t>FlawFinder</a:t>
            </a:r>
            <a:endParaRPr sz="1200">
              <a:solidFill>
                <a:schemeClr val="dk1"/>
              </a:solidFill>
            </a:endParaRPr>
          </a:p>
          <a:p>
            <a:pPr indent="0" lvl="0" marL="0" rtl="0" algn="ctr">
              <a:spcBef>
                <a:spcPts val="0"/>
              </a:spcBef>
              <a:spcAft>
                <a:spcPts val="0"/>
              </a:spcAft>
              <a:buNone/>
            </a:pPr>
            <a:r>
              <a:rPr lang="ko" sz="1200">
                <a:solidFill>
                  <a:schemeClr val="dk1"/>
                </a:solidFill>
              </a:rPr>
              <a:t>can find</a:t>
            </a:r>
            <a:endParaRPr sz="1200">
              <a:solidFill>
                <a:schemeClr val="dk1"/>
              </a:solidFill>
            </a:endParaRPr>
          </a:p>
        </p:txBody>
      </p:sp>
      <p:sp>
        <p:nvSpPr>
          <p:cNvPr id="446" name="Google Shape;446;p43"/>
          <p:cNvSpPr txBox="1"/>
          <p:nvPr/>
        </p:nvSpPr>
        <p:spPr>
          <a:xfrm>
            <a:off x="4850874" y="3289463"/>
            <a:ext cx="932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200">
                <a:solidFill>
                  <a:schemeClr val="dk1"/>
                </a:solidFill>
              </a:rPr>
              <a:t>CppCheck</a:t>
            </a:r>
            <a:endParaRPr sz="1200">
              <a:solidFill>
                <a:schemeClr val="dk1"/>
              </a:solidFill>
            </a:endParaRPr>
          </a:p>
          <a:p>
            <a:pPr indent="0" lvl="0" marL="0" rtl="0" algn="ctr">
              <a:spcBef>
                <a:spcPts val="0"/>
              </a:spcBef>
              <a:spcAft>
                <a:spcPts val="0"/>
              </a:spcAft>
              <a:buNone/>
            </a:pPr>
            <a:r>
              <a:rPr lang="ko" sz="1200">
                <a:solidFill>
                  <a:schemeClr val="dk1"/>
                </a:solidFill>
              </a:rPr>
              <a:t>can find</a:t>
            </a:r>
            <a:endParaRPr sz="1200">
              <a:solidFill>
                <a:schemeClr val="dk1"/>
              </a:solidFill>
            </a:endParaRPr>
          </a:p>
        </p:txBody>
      </p:sp>
      <p:grpSp>
        <p:nvGrpSpPr>
          <p:cNvPr id="447" name="Google Shape;447;p43"/>
          <p:cNvGrpSpPr/>
          <p:nvPr/>
        </p:nvGrpSpPr>
        <p:grpSpPr>
          <a:xfrm>
            <a:off x="4867463" y="4327600"/>
            <a:ext cx="1522500" cy="757800"/>
            <a:chOff x="4960075" y="4226975"/>
            <a:chExt cx="1522500" cy="757800"/>
          </a:xfrm>
        </p:grpSpPr>
        <p:sp>
          <p:nvSpPr>
            <p:cNvPr id="448" name="Google Shape;448;p43"/>
            <p:cNvSpPr/>
            <p:nvPr/>
          </p:nvSpPr>
          <p:spPr>
            <a:xfrm>
              <a:off x="4960075" y="4226975"/>
              <a:ext cx="1522500" cy="757800"/>
            </a:xfrm>
            <a:prstGeom prst="wedgeRectCallout">
              <a:avLst>
                <a:gd fmla="val -71447" name="adj1"/>
                <a:gd fmla="val -41489"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3"/>
            <p:cNvSpPr/>
            <p:nvPr/>
          </p:nvSpPr>
          <p:spPr>
            <a:xfrm>
              <a:off x="5021725" y="4275275"/>
              <a:ext cx="1399200" cy="678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900"/>
                <a:t>if (i){ </a:t>
              </a:r>
              <a:r>
                <a:rPr lang="ko" sz="900">
                  <a:solidFill>
                    <a:srgbClr val="FF0000"/>
                  </a:solidFill>
                </a:rPr>
                <a:t>// non compliant</a:t>
              </a:r>
              <a:endParaRPr sz="900">
                <a:solidFill>
                  <a:srgbClr val="FF0000"/>
                </a:solidFill>
              </a:endParaRPr>
            </a:p>
            <a:p>
              <a:pPr indent="0" lvl="0" marL="0" rtl="0" algn="l">
                <a:spcBef>
                  <a:spcPts val="0"/>
                </a:spcBef>
                <a:spcAft>
                  <a:spcPts val="0"/>
                </a:spcAft>
                <a:buNone/>
              </a:pPr>
              <a:r>
                <a:rPr lang="ko" sz="900"/>
                <a:t>}</a:t>
              </a:r>
              <a:endParaRPr sz="900"/>
            </a:p>
            <a:p>
              <a:pPr indent="0" lvl="0" marL="0" rtl="0" algn="l">
                <a:spcBef>
                  <a:spcPts val="0"/>
                </a:spcBef>
                <a:spcAft>
                  <a:spcPts val="0"/>
                </a:spcAft>
                <a:buNone/>
              </a:pPr>
              <a:r>
                <a:rPr lang="ko" sz="900"/>
                <a:t>if (i != 0){ </a:t>
              </a:r>
              <a:r>
                <a:rPr lang="ko" sz="900">
                  <a:solidFill>
                    <a:srgbClr val="0000FF"/>
                  </a:solidFill>
                </a:rPr>
                <a:t>// compliant</a:t>
              </a:r>
              <a:endParaRPr sz="900">
                <a:solidFill>
                  <a:srgbClr val="0000FF"/>
                </a:solidFill>
              </a:endParaRPr>
            </a:p>
            <a:p>
              <a:pPr indent="0" lvl="0" marL="0" rtl="0" algn="l">
                <a:spcBef>
                  <a:spcPts val="0"/>
                </a:spcBef>
                <a:spcAft>
                  <a:spcPts val="0"/>
                </a:spcAft>
                <a:buNone/>
              </a:pPr>
              <a:r>
                <a:rPr lang="ko" sz="900"/>
                <a:t>}</a:t>
              </a:r>
              <a:endParaRPr sz="1300"/>
            </a:p>
          </p:txBody>
        </p:sp>
      </p:grpSp>
      <p:sp>
        <p:nvSpPr>
          <p:cNvPr id="450" name="Google Shape;450;p43"/>
          <p:cNvSpPr txBox="1"/>
          <p:nvPr/>
        </p:nvSpPr>
        <p:spPr>
          <a:xfrm>
            <a:off x="5743800" y="3203990"/>
            <a:ext cx="3411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ko" sz="900">
                <a:solidFill>
                  <a:schemeClr val="dk1"/>
                </a:solidFill>
              </a:rPr>
              <a:t>pointer to a variable that goes out of scope, bounds, classes (missing constructors, unused private functions, etc.), exception safety, memory leaks, invalid STL usage, overlapping data in sprintf, division by zero, null pointer dereference, unused struct member, passing parameter by value</a:t>
            </a:r>
            <a:endParaRPr i="1" sz="950">
              <a:solidFill>
                <a:schemeClr val="dk1"/>
              </a:solidFill>
            </a:endParaRPr>
          </a:p>
        </p:txBody>
      </p:sp>
      <p:sp>
        <p:nvSpPr>
          <p:cNvPr id="451" name="Google Shape;451;p43"/>
          <p:cNvSpPr txBox="1"/>
          <p:nvPr/>
        </p:nvSpPr>
        <p:spPr>
          <a:xfrm>
            <a:off x="6482600" y="4093225"/>
            <a:ext cx="2459100" cy="1015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200"/>
              </a:spcAft>
              <a:buNone/>
            </a:pPr>
            <a:r>
              <a:rPr i="1" lang="ko" sz="900">
                <a:solidFill>
                  <a:schemeClr val="dk1"/>
                </a:solidFill>
              </a:rPr>
              <a:t>* </a:t>
            </a:r>
            <a:r>
              <a:rPr i="1" lang="ko" sz="900">
                <a:solidFill>
                  <a:schemeClr val="dk1"/>
                </a:solidFill>
              </a:rPr>
              <a:t>LG’s internal tool (</a:t>
            </a:r>
            <a:r>
              <a:rPr i="1" lang="ko" sz="900">
                <a:solidFill>
                  <a:schemeClr val="dk1"/>
                </a:solidFill>
              </a:rPr>
              <a:t>MISRA C 2012)</a:t>
            </a:r>
            <a:br>
              <a:rPr i="1" lang="ko" sz="900">
                <a:solidFill>
                  <a:schemeClr val="dk1"/>
                </a:solidFill>
              </a:rPr>
            </a:br>
            <a:r>
              <a:rPr i="1" lang="ko" sz="900">
                <a:solidFill>
                  <a:schemeClr val="dk1"/>
                </a:solidFill>
              </a:rPr>
              <a:t>* Supports the detection of security vulnerabilities. </a:t>
            </a:r>
            <a:br>
              <a:rPr i="1" lang="ko" sz="900">
                <a:solidFill>
                  <a:schemeClr val="dk1"/>
                </a:solidFill>
              </a:rPr>
            </a:br>
            <a:r>
              <a:rPr i="1" lang="ko" sz="900">
                <a:solidFill>
                  <a:schemeClr val="dk1"/>
                </a:solidFill>
              </a:rPr>
              <a:t>* Compatible with security standards such as CERT, CWE, OWASP, SANS Top 25, OWASP Top 10, and more.</a:t>
            </a:r>
            <a:endParaRPr i="1" sz="900">
              <a:solidFill>
                <a:schemeClr val="dk1"/>
              </a:solidFill>
            </a:endParaRPr>
          </a:p>
        </p:txBody>
      </p:sp>
      <p:sp>
        <p:nvSpPr>
          <p:cNvPr id="452" name="Google Shape;452;p43"/>
          <p:cNvSpPr txBox="1"/>
          <p:nvPr/>
        </p:nvSpPr>
        <p:spPr>
          <a:xfrm>
            <a:off x="5743800" y="2489611"/>
            <a:ext cx="3411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ko" sz="900">
                <a:solidFill>
                  <a:schemeClr val="dk1"/>
                </a:solidFill>
              </a:rPr>
              <a:t>uses of risky functions, buffer overflow (strcpy()), format string ([v][f]printf()), race conditions (access(), chown(), and mktemp()), shell metacharacters (exec()), and poor random numbers (random()).</a:t>
            </a:r>
            <a:endParaRPr i="1" sz="900">
              <a:solidFill>
                <a:schemeClr val="dk1"/>
              </a:solidFill>
            </a:endParaRPr>
          </a:p>
        </p:txBody>
      </p:sp>
      <p:sp>
        <p:nvSpPr>
          <p:cNvPr id="453" name="Google Shape;453;p43"/>
          <p:cNvSpPr/>
          <p:nvPr/>
        </p:nvSpPr>
        <p:spPr>
          <a:xfrm>
            <a:off x="5040275" y="1943640"/>
            <a:ext cx="3607800" cy="554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ko" sz="2420"/>
              <a:t>Contents</a:t>
            </a:r>
            <a:endParaRPr sz="2420"/>
          </a:p>
        </p:txBody>
      </p:sp>
      <p:sp>
        <p:nvSpPr>
          <p:cNvPr id="107" name="Google Shape;107;p26"/>
          <p:cNvSpPr txBox="1"/>
          <p:nvPr>
            <p:ph idx="1" type="body"/>
          </p:nvPr>
        </p:nvSpPr>
        <p:spPr>
          <a:xfrm>
            <a:off x="311700" y="1152475"/>
            <a:ext cx="8307600" cy="3727800"/>
          </a:xfrm>
          <a:prstGeom prst="rect">
            <a:avLst/>
          </a:prstGeom>
        </p:spPr>
        <p:txBody>
          <a:bodyPr anchorCtr="0" anchor="t" bIns="91425" lIns="91425" spcFirstLastPara="1" rIns="91425" wrap="square" tIns="91425">
            <a:normAutofit/>
          </a:bodyPr>
          <a:lstStyle/>
          <a:p>
            <a:pPr indent="-355600" lvl="0" marL="457200" rtl="0" algn="l">
              <a:lnSpc>
                <a:spcPct val="100000"/>
              </a:lnSpc>
              <a:spcBef>
                <a:spcPts val="0"/>
              </a:spcBef>
              <a:spcAft>
                <a:spcPts val="0"/>
              </a:spcAft>
              <a:buSzPts val="2000"/>
              <a:buFont typeface="Verdana"/>
              <a:buChar char="●"/>
            </a:pPr>
            <a:r>
              <a:rPr lang="ko" sz="2000">
                <a:latin typeface="Verdana"/>
                <a:ea typeface="Verdana"/>
                <a:cs typeface="Verdana"/>
                <a:sym typeface="Verdana"/>
              </a:rPr>
              <a:t>Team Members</a:t>
            </a:r>
            <a:endParaRPr sz="2000">
              <a:latin typeface="Verdana"/>
              <a:ea typeface="Verdana"/>
              <a:cs typeface="Verdana"/>
              <a:sym typeface="Verdana"/>
            </a:endParaRPr>
          </a:p>
          <a:p>
            <a:pPr indent="-355600" lvl="0" marL="457200" rtl="0" algn="l">
              <a:lnSpc>
                <a:spcPct val="100000"/>
              </a:lnSpc>
              <a:spcBef>
                <a:spcPts val="0"/>
              </a:spcBef>
              <a:spcAft>
                <a:spcPts val="0"/>
              </a:spcAft>
              <a:buSzPts val="2000"/>
              <a:buFont typeface="Verdana"/>
              <a:buChar char="●"/>
            </a:pPr>
            <a:r>
              <a:rPr lang="ko" sz="2000">
                <a:latin typeface="Verdana"/>
                <a:ea typeface="Verdana"/>
                <a:cs typeface="Verdana"/>
                <a:sym typeface="Verdana"/>
              </a:rPr>
              <a:t>Roadmap</a:t>
            </a:r>
            <a:endParaRPr sz="2000">
              <a:latin typeface="Verdana"/>
              <a:ea typeface="Verdana"/>
              <a:cs typeface="Verdana"/>
              <a:sym typeface="Verdana"/>
            </a:endParaRPr>
          </a:p>
          <a:p>
            <a:pPr indent="-355600" lvl="0" marL="457200" rtl="0" algn="l">
              <a:lnSpc>
                <a:spcPct val="100000"/>
              </a:lnSpc>
              <a:spcBef>
                <a:spcPts val="0"/>
              </a:spcBef>
              <a:spcAft>
                <a:spcPts val="0"/>
              </a:spcAft>
              <a:buSzPts val="2000"/>
              <a:buFont typeface="Verdana"/>
              <a:buChar char="●"/>
            </a:pPr>
            <a:r>
              <a:rPr lang="ko" sz="2000">
                <a:latin typeface="Verdana"/>
                <a:ea typeface="Verdana"/>
                <a:cs typeface="Verdana"/>
                <a:sym typeface="Verdana"/>
              </a:rPr>
              <a:t>Phase 1 Review</a:t>
            </a:r>
            <a:endParaRPr sz="2000">
              <a:latin typeface="Verdana"/>
              <a:ea typeface="Verdana"/>
              <a:cs typeface="Verdana"/>
              <a:sym typeface="Verdana"/>
            </a:endParaRPr>
          </a:p>
          <a:p>
            <a:pPr indent="-355600" lvl="0" marL="457200" rtl="0" algn="l">
              <a:lnSpc>
                <a:spcPct val="100000"/>
              </a:lnSpc>
              <a:spcBef>
                <a:spcPts val="0"/>
              </a:spcBef>
              <a:spcAft>
                <a:spcPts val="0"/>
              </a:spcAft>
              <a:buSzPts val="2000"/>
              <a:buFont typeface="Verdana"/>
              <a:buChar char="●"/>
            </a:pPr>
            <a:r>
              <a:rPr lang="ko" sz="2000">
                <a:latin typeface="Verdana"/>
                <a:ea typeface="Verdana"/>
                <a:cs typeface="Verdana"/>
                <a:sym typeface="Verdana"/>
              </a:rPr>
              <a:t>Phase 2 Security Analysis of Classmate System (Team 6)</a:t>
            </a:r>
            <a:endParaRPr sz="2000">
              <a:latin typeface="Verdana"/>
              <a:ea typeface="Verdana"/>
              <a:cs typeface="Verdana"/>
              <a:sym typeface="Verdana"/>
            </a:endParaRPr>
          </a:p>
          <a:p>
            <a:pPr indent="-355600" lvl="0" marL="457200" rtl="0" algn="l">
              <a:lnSpc>
                <a:spcPct val="100000"/>
              </a:lnSpc>
              <a:spcBef>
                <a:spcPts val="0"/>
              </a:spcBef>
              <a:spcAft>
                <a:spcPts val="0"/>
              </a:spcAft>
              <a:buSzPts val="2000"/>
              <a:buFont typeface="Verdana"/>
              <a:buChar char="●"/>
            </a:pPr>
            <a:r>
              <a:rPr lang="ko" sz="2000">
                <a:latin typeface="Verdana"/>
                <a:ea typeface="Verdana"/>
                <a:cs typeface="Verdana"/>
                <a:sym typeface="Verdana"/>
              </a:rPr>
              <a:t>Lessons Learned</a:t>
            </a:r>
            <a:endParaRPr sz="2000">
              <a:latin typeface="Verdana"/>
              <a:ea typeface="Verdana"/>
              <a:cs typeface="Verdana"/>
              <a:sym typeface="Verdana"/>
            </a:endParaRPr>
          </a:p>
        </p:txBody>
      </p:sp>
      <p:sp>
        <p:nvSpPr>
          <p:cNvPr id="108" name="Google Shape;10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2400"/>
              <a:t>Analysis : Manual Code Review</a:t>
            </a:r>
            <a:endParaRPr sz="2400"/>
          </a:p>
          <a:p>
            <a:pPr indent="0" lvl="0" marL="0" rtl="0" algn="l">
              <a:spcBef>
                <a:spcPts val="0"/>
              </a:spcBef>
              <a:spcAft>
                <a:spcPts val="0"/>
              </a:spcAft>
              <a:buNone/>
            </a:pPr>
            <a:r>
              <a:t/>
            </a:r>
            <a:endParaRPr/>
          </a:p>
        </p:txBody>
      </p:sp>
      <p:sp>
        <p:nvSpPr>
          <p:cNvPr id="459" name="Google Shape;459;p44"/>
          <p:cNvSpPr txBox="1"/>
          <p:nvPr>
            <p:ph idx="1" type="body"/>
          </p:nvPr>
        </p:nvSpPr>
        <p:spPr>
          <a:xfrm>
            <a:off x="311700" y="11524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ko">
                <a:highlight>
                  <a:srgbClr val="FFFFFF"/>
                </a:highlight>
              </a:rPr>
              <a:t>We'd conducted a code review on each module categorized by objective.</a:t>
            </a:r>
            <a:endParaRPr/>
          </a:p>
        </p:txBody>
      </p:sp>
      <p:sp>
        <p:nvSpPr>
          <p:cNvPr id="460" name="Google Shape;460;p44"/>
          <p:cNvSpPr txBox="1"/>
          <p:nvPr/>
        </p:nvSpPr>
        <p:spPr>
          <a:xfrm>
            <a:off x="4167175" y="573425"/>
            <a:ext cx="46653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Phase 2</a:t>
            </a:r>
            <a:endParaRPr sz="2000">
              <a:solidFill>
                <a:schemeClr val="dk2"/>
              </a:solidFill>
            </a:endParaRPr>
          </a:p>
        </p:txBody>
      </p:sp>
      <p:sp>
        <p:nvSpPr>
          <p:cNvPr id="461" name="Google Shape;461;p44"/>
          <p:cNvSpPr txBox="1"/>
          <p:nvPr/>
        </p:nvSpPr>
        <p:spPr>
          <a:xfrm>
            <a:off x="311700" y="4645075"/>
            <a:ext cx="8160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u="sng">
                <a:solidFill>
                  <a:schemeClr val="hlink"/>
                </a:solidFill>
                <a:hlinkClick r:id="rId3"/>
              </a:rPr>
              <a:t>https://docs.google.com/spreadsheets/d/1sCAtsdGnupTEm-SJymMjXAJZx7G2cgQ5aBmfEt2TdWU/edit#gid=1988357498</a:t>
            </a:r>
            <a:endParaRPr sz="1100"/>
          </a:p>
        </p:txBody>
      </p:sp>
      <p:sp>
        <p:nvSpPr>
          <p:cNvPr id="462" name="Google Shape;462;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463" name="Google Shape;463;p44"/>
          <p:cNvPicPr preferRelativeResize="0"/>
          <p:nvPr/>
        </p:nvPicPr>
        <p:blipFill>
          <a:blip r:embed="rId4">
            <a:alphaModFix/>
          </a:blip>
          <a:stretch>
            <a:fillRect/>
          </a:stretch>
        </p:blipFill>
        <p:spPr>
          <a:xfrm>
            <a:off x="3071125" y="1524775"/>
            <a:ext cx="5761175" cy="3120300"/>
          </a:xfrm>
          <a:prstGeom prst="rect">
            <a:avLst/>
          </a:prstGeom>
          <a:noFill/>
          <a:ln>
            <a:noFill/>
          </a:ln>
        </p:spPr>
      </p:pic>
      <p:sp>
        <p:nvSpPr>
          <p:cNvPr id="464" name="Google Shape;464;p44"/>
          <p:cNvSpPr txBox="1"/>
          <p:nvPr/>
        </p:nvSpPr>
        <p:spPr>
          <a:xfrm>
            <a:off x="251750" y="1725175"/>
            <a:ext cx="2697900" cy="25398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Char char="●"/>
            </a:pPr>
            <a:r>
              <a:rPr lang="ko" sz="1500">
                <a:solidFill>
                  <a:schemeClr val="dk1"/>
                </a:solidFill>
              </a:rPr>
              <a:t>File Management</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ko" sz="1500">
                <a:solidFill>
                  <a:schemeClr val="dk1"/>
                </a:solidFill>
              </a:rPr>
              <a:t>Input Validation</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ko" sz="1500">
                <a:solidFill>
                  <a:schemeClr val="dk1"/>
                </a:solidFill>
              </a:rPr>
              <a:t>Authentication and Password Management</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ko" sz="1500">
                <a:solidFill>
                  <a:schemeClr val="dk1"/>
                </a:solidFill>
              </a:rPr>
              <a:t>Session Management</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ko" sz="1500">
                <a:solidFill>
                  <a:schemeClr val="dk1"/>
                </a:solidFill>
              </a:rPr>
              <a:t>Error Handling and Logging</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ko" sz="1500">
                <a:solidFill>
                  <a:schemeClr val="dk1"/>
                </a:solidFill>
              </a:rPr>
              <a:t>Communication Security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5"/>
          <p:cNvSpPr txBox="1"/>
          <p:nvPr/>
        </p:nvSpPr>
        <p:spPr>
          <a:xfrm>
            <a:off x="1713100" y="4762502"/>
            <a:ext cx="222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t>&lt;Data Communications&gt;</a:t>
            </a:r>
            <a:endParaRPr sz="1200"/>
          </a:p>
        </p:txBody>
      </p:sp>
      <p:sp>
        <p:nvSpPr>
          <p:cNvPr id="470" name="Google Shape;470;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2400"/>
              <a:t>Analysis : Manual Code Review (</a:t>
            </a:r>
            <a:r>
              <a:rPr lang="ko" sz="2400"/>
              <a:t>Sequence Diagram</a:t>
            </a:r>
            <a:r>
              <a:rPr lang="ko" sz="2400"/>
              <a:t>)</a:t>
            </a:r>
            <a:endParaRPr sz="2400"/>
          </a:p>
          <a:p>
            <a:pPr indent="0" lvl="0" marL="0" rtl="0" algn="l">
              <a:spcBef>
                <a:spcPts val="0"/>
              </a:spcBef>
              <a:spcAft>
                <a:spcPts val="0"/>
              </a:spcAft>
              <a:buNone/>
            </a:pPr>
            <a:r>
              <a:t/>
            </a:r>
            <a:endParaRPr/>
          </a:p>
        </p:txBody>
      </p:sp>
      <p:sp>
        <p:nvSpPr>
          <p:cNvPr id="471" name="Google Shape;471;p45"/>
          <p:cNvSpPr txBox="1"/>
          <p:nvPr/>
        </p:nvSpPr>
        <p:spPr>
          <a:xfrm>
            <a:off x="4167175" y="573425"/>
            <a:ext cx="46653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Phase 2</a:t>
            </a:r>
            <a:endParaRPr sz="2000">
              <a:solidFill>
                <a:schemeClr val="dk2"/>
              </a:solidFill>
            </a:endParaRPr>
          </a:p>
        </p:txBody>
      </p:sp>
      <p:sp>
        <p:nvSpPr>
          <p:cNvPr id="472" name="Google Shape;472;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473" name="Google Shape;473;p45"/>
          <p:cNvPicPr preferRelativeResize="0"/>
          <p:nvPr/>
        </p:nvPicPr>
        <p:blipFill>
          <a:blip r:embed="rId3">
            <a:alphaModFix/>
          </a:blip>
          <a:stretch>
            <a:fillRect/>
          </a:stretch>
        </p:blipFill>
        <p:spPr>
          <a:xfrm>
            <a:off x="4898175" y="1662600"/>
            <a:ext cx="3271120" cy="3226976"/>
          </a:xfrm>
          <a:prstGeom prst="rect">
            <a:avLst/>
          </a:prstGeom>
          <a:noFill/>
          <a:ln>
            <a:noFill/>
          </a:ln>
        </p:spPr>
      </p:pic>
      <p:pic>
        <p:nvPicPr>
          <p:cNvPr id="474" name="Google Shape;474;p45"/>
          <p:cNvPicPr preferRelativeResize="0"/>
          <p:nvPr/>
        </p:nvPicPr>
        <p:blipFill>
          <a:blip r:embed="rId4">
            <a:alphaModFix/>
          </a:blip>
          <a:stretch>
            <a:fillRect/>
          </a:stretch>
        </p:blipFill>
        <p:spPr>
          <a:xfrm>
            <a:off x="1087725" y="1648654"/>
            <a:ext cx="3126301" cy="3231456"/>
          </a:xfrm>
          <a:prstGeom prst="rect">
            <a:avLst/>
          </a:prstGeom>
          <a:noFill/>
          <a:ln>
            <a:noFill/>
          </a:ln>
        </p:spPr>
      </p:pic>
      <p:sp>
        <p:nvSpPr>
          <p:cNvPr id="475" name="Google Shape;475;p45"/>
          <p:cNvSpPr txBox="1"/>
          <p:nvPr/>
        </p:nvSpPr>
        <p:spPr>
          <a:xfrm>
            <a:off x="5790725" y="4770725"/>
            <a:ext cx="195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t>&lt;Changing Run Mode&gt;</a:t>
            </a:r>
            <a:endParaRPr sz="1200"/>
          </a:p>
        </p:txBody>
      </p:sp>
      <p:sp>
        <p:nvSpPr>
          <p:cNvPr id="476" name="Google Shape;476;p45"/>
          <p:cNvSpPr txBox="1"/>
          <p:nvPr/>
        </p:nvSpPr>
        <p:spPr>
          <a:xfrm>
            <a:off x="364900" y="1052273"/>
            <a:ext cx="839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Deep analysis of code in sequence diagrams helped find vulnerabilities. e.g. attack case 1~4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400"/>
              <a:t>Attack Scenario</a:t>
            </a:r>
            <a:endParaRPr sz="2400"/>
          </a:p>
        </p:txBody>
      </p:sp>
      <p:sp>
        <p:nvSpPr>
          <p:cNvPr id="482" name="Google Shape;482;p46"/>
          <p:cNvSpPr txBox="1"/>
          <p:nvPr/>
        </p:nvSpPr>
        <p:spPr>
          <a:xfrm>
            <a:off x="4167175" y="573425"/>
            <a:ext cx="46653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Phase 2</a:t>
            </a:r>
            <a:endParaRPr sz="2000">
              <a:solidFill>
                <a:schemeClr val="dk2"/>
              </a:solidFill>
            </a:endParaRPr>
          </a:p>
        </p:txBody>
      </p:sp>
      <p:sp>
        <p:nvSpPr>
          <p:cNvPr id="483" name="Google Shape;483;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graphicFrame>
        <p:nvGraphicFramePr>
          <p:cNvPr id="484" name="Google Shape;484;p46"/>
          <p:cNvGraphicFramePr/>
          <p:nvPr/>
        </p:nvGraphicFramePr>
        <p:xfrm>
          <a:off x="137613" y="2313625"/>
          <a:ext cx="3000000" cy="3000000"/>
        </p:xfrm>
        <a:graphic>
          <a:graphicData uri="http://schemas.openxmlformats.org/drawingml/2006/table">
            <a:tbl>
              <a:tblPr>
                <a:noFill/>
                <a:tableStyleId>{EC4A32D0-D2E8-4809-9142-5004E3BFE3E3}</a:tableStyleId>
              </a:tblPr>
              <a:tblGrid>
                <a:gridCol w="415725"/>
                <a:gridCol w="896125"/>
                <a:gridCol w="923825"/>
                <a:gridCol w="1173250"/>
                <a:gridCol w="1339550"/>
                <a:gridCol w="415725"/>
                <a:gridCol w="415725"/>
                <a:gridCol w="415725"/>
                <a:gridCol w="1237925"/>
                <a:gridCol w="896125"/>
                <a:gridCol w="739075"/>
              </a:tblGrid>
              <a:tr h="140100">
                <a:tc>
                  <a:txBody>
                    <a:bodyPr/>
                    <a:lstStyle/>
                    <a:p>
                      <a:pPr indent="0" lvl="0" marL="0" rtl="0" algn="ctr">
                        <a:lnSpc>
                          <a:spcPct val="115000"/>
                        </a:lnSpc>
                        <a:spcBef>
                          <a:spcPts val="0"/>
                        </a:spcBef>
                        <a:spcAft>
                          <a:spcPts val="0"/>
                        </a:spcAft>
                        <a:buNone/>
                      </a:pPr>
                      <a:r>
                        <a:rPr lang="ko" sz="600"/>
                        <a:t>ID</a:t>
                      </a:r>
                      <a:endParaRPr sz="600"/>
                    </a:p>
                  </a:txBody>
                  <a:tcPr marT="19050" marB="19050"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ko" sz="600"/>
                        <a:t>Reconnaissance Phase</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ko" sz="600"/>
                        <a:t>Condition</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ko" sz="600"/>
                        <a:t>Vulnerability</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ko" sz="600"/>
                        <a:t>Attack Scenario</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ko" sz="600"/>
                        <a:t>Attack Impact</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ko" sz="600"/>
                        <a:t>Attack Difficulty</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ko" sz="600"/>
                        <a:t>Attack Priority</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ko" sz="600"/>
                        <a:t>How to test?</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ko" sz="600"/>
                        <a:t>Threat (Expected result by attack)</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ko" sz="600"/>
                        <a:t>Status</a:t>
                      </a:r>
                      <a:endParaRPr sz="600"/>
                    </a:p>
                  </a:txBody>
                  <a:tcPr marT="19050" marB="19050"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9D9D9"/>
                    </a:solidFill>
                  </a:tcPr>
                </a:tc>
              </a:tr>
              <a:tr h="377175">
                <a:tc>
                  <a:txBody>
                    <a:bodyPr/>
                    <a:lstStyle/>
                    <a:p>
                      <a:pPr indent="0" lvl="0" marL="0" rtl="0" algn="ctr">
                        <a:lnSpc>
                          <a:spcPct val="115000"/>
                        </a:lnSpc>
                        <a:spcBef>
                          <a:spcPts val="0"/>
                        </a:spcBef>
                        <a:spcAft>
                          <a:spcPts val="0"/>
                        </a:spcAft>
                        <a:buNone/>
                      </a:pPr>
                      <a:r>
                        <a:rPr i="1" lang="ko" sz="600"/>
                        <a:t>AS-00 (example)</a:t>
                      </a:r>
                      <a:endParaRPr i="1" sz="600"/>
                    </a:p>
                  </a:txBody>
                  <a:tcPr marT="19050" marB="19050"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ko" sz="600"/>
                        <a:t>How did we find out?</a:t>
                      </a:r>
                      <a:endParaRPr i="1" sz="600"/>
                    </a:p>
                    <a:p>
                      <a:pPr indent="0" lvl="0" marL="0" rtl="0" algn="l">
                        <a:lnSpc>
                          <a:spcPct val="115000"/>
                        </a:lnSpc>
                        <a:spcBef>
                          <a:spcPts val="0"/>
                        </a:spcBef>
                        <a:spcAft>
                          <a:spcPts val="0"/>
                        </a:spcAft>
                        <a:buNone/>
                      </a:pPr>
                      <a:r>
                        <a:rPr i="1" lang="ko" sz="600"/>
                        <a:t>(Analysis documents, Code Review, nmap,</a:t>
                      </a:r>
                      <a:endParaRPr i="1" sz="600"/>
                    </a:p>
                    <a:p>
                      <a:pPr indent="0" lvl="0" marL="0" rtl="0" algn="l">
                        <a:lnSpc>
                          <a:spcPct val="115000"/>
                        </a:lnSpc>
                        <a:spcBef>
                          <a:spcPts val="0"/>
                        </a:spcBef>
                        <a:spcAft>
                          <a:spcPts val="0"/>
                        </a:spcAft>
                        <a:buNone/>
                      </a:pPr>
                      <a:r>
                        <a:rPr i="1" lang="ko" sz="600"/>
                        <a:t>packet sniffing, Nessus, etc.)</a:t>
                      </a:r>
                      <a:endParaRPr i="1"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ko" sz="600"/>
                        <a:t>Reproducible Situation</a:t>
                      </a:r>
                      <a:endParaRPr i="1" sz="600"/>
                    </a:p>
                    <a:p>
                      <a:pPr indent="0" lvl="0" marL="0" rtl="0" algn="l">
                        <a:lnSpc>
                          <a:spcPct val="115000"/>
                        </a:lnSpc>
                        <a:spcBef>
                          <a:spcPts val="0"/>
                        </a:spcBef>
                        <a:spcAft>
                          <a:spcPts val="0"/>
                        </a:spcAft>
                        <a:buNone/>
                      </a:pPr>
                      <a:r>
                        <a:rPr i="1" lang="ko" sz="600"/>
                        <a:t>(e.g., Server Application runs with</a:t>
                      </a:r>
                      <a:endParaRPr i="1" sz="600"/>
                    </a:p>
                    <a:p>
                      <a:pPr indent="0" lvl="0" marL="0" rtl="0" algn="l">
                        <a:lnSpc>
                          <a:spcPct val="115000"/>
                        </a:lnSpc>
                        <a:spcBef>
                          <a:spcPts val="0"/>
                        </a:spcBef>
                        <a:spcAft>
                          <a:spcPts val="0"/>
                        </a:spcAft>
                        <a:buNone/>
                      </a:pPr>
                      <a:r>
                        <a:rPr i="1" lang="ko" sz="600"/>
                        <a:t>./LgFaceRecDemoTCP_Jetson_NanoV2 </a:t>
                      </a:r>
                      <a:r>
                        <a:rPr b="1" i="1" lang="ko" sz="600"/>
                        <a:t>20000 (invalid port num)</a:t>
                      </a:r>
                      <a:r>
                        <a:rPr i="1" lang="ko" sz="600"/>
                        <a:t>)</a:t>
                      </a:r>
                      <a:endParaRPr i="1"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ko" sz="600"/>
                        <a:t>Vulnerabilities found</a:t>
                      </a:r>
                      <a:endParaRPr i="1" sz="600"/>
                    </a:p>
                    <a:p>
                      <a:pPr indent="0" lvl="0" marL="0" rtl="0" algn="l">
                        <a:lnSpc>
                          <a:spcPct val="115000"/>
                        </a:lnSpc>
                        <a:spcBef>
                          <a:spcPts val="0"/>
                        </a:spcBef>
                        <a:spcAft>
                          <a:spcPts val="0"/>
                        </a:spcAft>
                        <a:buNone/>
                      </a:pPr>
                      <a:r>
                        <a:rPr i="1" lang="ko" sz="600"/>
                        <a:t>(e..g, Server Application does not allow a port except 5000)</a:t>
                      </a:r>
                      <a:endParaRPr i="1"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ko" sz="600"/>
                        <a:t>Attacking scenario</a:t>
                      </a:r>
                      <a:endParaRPr i="1" sz="600"/>
                    </a:p>
                    <a:p>
                      <a:pPr indent="0" lvl="0" marL="0" rtl="0" algn="l">
                        <a:lnSpc>
                          <a:spcPct val="115000"/>
                        </a:lnSpc>
                        <a:spcBef>
                          <a:spcPts val="0"/>
                        </a:spcBef>
                        <a:spcAft>
                          <a:spcPts val="0"/>
                        </a:spcAft>
                        <a:buNone/>
                      </a:pPr>
                      <a:r>
                        <a:rPr i="1" lang="ko" sz="600"/>
                        <a:t>(e.g., Run a daemon which occpies port 5000)</a:t>
                      </a:r>
                      <a:endParaRPr i="1"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ko" sz="600"/>
                        <a:t>Grading : 1~5</a:t>
                      </a:r>
                      <a:endParaRPr i="1" sz="600"/>
                    </a:p>
                    <a:p>
                      <a:pPr indent="0" lvl="0" marL="0" rtl="0" algn="l">
                        <a:lnSpc>
                          <a:spcPct val="115000"/>
                        </a:lnSpc>
                        <a:spcBef>
                          <a:spcPts val="0"/>
                        </a:spcBef>
                        <a:spcAft>
                          <a:spcPts val="0"/>
                        </a:spcAft>
                        <a:buNone/>
                      </a:pPr>
                      <a:r>
                        <a:rPr i="1" lang="ko" sz="600"/>
                        <a:t>1 : low impact</a:t>
                      </a:r>
                      <a:endParaRPr i="1" sz="600"/>
                    </a:p>
                    <a:p>
                      <a:pPr indent="0" lvl="0" marL="0" rtl="0" algn="l">
                        <a:lnSpc>
                          <a:spcPct val="115000"/>
                        </a:lnSpc>
                        <a:spcBef>
                          <a:spcPts val="0"/>
                        </a:spcBef>
                        <a:spcAft>
                          <a:spcPts val="0"/>
                        </a:spcAft>
                        <a:buNone/>
                      </a:pPr>
                      <a:r>
                        <a:rPr i="1" lang="ko" sz="600"/>
                        <a:t>5 : high impact</a:t>
                      </a:r>
                      <a:endParaRPr i="1"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ko" sz="600"/>
                        <a:t>Grading : 1~5</a:t>
                      </a:r>
                      <a:endParaRPr i="1" sz="600"/>
                    </a:p>
                    <a:p>
                      <a:pPr indent="0" lvl="0" marL="0" rtl="0" algn="l">
                        <a:lnSpc>
                          <a:spcPct val="115000"/>
                        </a:lnSpc>
                        <a:spcBef>
                          <a:spcPts val="0"/>
                        </a:spcBef>
                        <a:spcAft>
                          <a:spcPts val="0"/>
                        </a:spcAft>
                        <a:buNone/>
                      </a:pPr>
                      <a:r>
                        <a:rPr i="1" lang="ko" sz="600"/>
                        <a:t>1 : hard</a:t>
                      </a:r>
                      <a:endParaRPr i="1" sz="600"/>
                    </a:p>
                    <a:p>
                      <a:pPr indent="0" lvl="0" marL="0" rtl="0" algn="l">
                        <a:lnSpc>
                          <a:spcPct val="115000"/>
                        </a:lnSpc>
                        <a:spcBef>
                          <a:spcPts val="0"/>
                        </a:spcBef>
                        <a:spcAft>
                          <a:spcPts val="0"/>
                        </a:spcAft>
                        <a:buNone/>
                      </a:pPr>
                      <a:r>
                        <a:rPr i="1" lang="ko" sz="600"/>
                        <a:t>5 : easy</a:t>
                      </a:r>
                      <a:endParaRPr i="1"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ko" sz="600"/>
                        <a:t>Priority =</a:t>
                      </a:r>
                      <a:endParaRPr i="1" sz="600"/>
                    </a:p>
                    <a:p>
                      <a:pPr indent="0" lvl="0" marL="0" rtl="0" algn="l">
                        <a:lnSpc>
                          <a:spcPct val="115000"/>
                        </a:lnSpc>
                        <a:spcBef>
                          <a:spcPts val="0"/>
                        </a:spcBef>
                        <a:spcAft>
                          <a:spcPts val="0"/>
                        </a:spcAft>
                        <a:buNone/>
                      </a:pPr>
                      <a:r>
                        <a:rPr i="1" lang="ko" sz="600"/>
                        <a:t>Impact x</a:t>
                      </a:r>
                      <a:endParaRPr i="1" sz="600"/>
                    </a:p>
                    <a:p>
                      <a:pPr indent="0" lvl="0" marL="0" rtl="0" algn="l">
                        <a:lnSpc>
                          <a:spcPct val="115000"/>
                        </a:lnSpc>
                        <a:spcBef>
                          <a:spcPts val="0"/>
                        </a:spcBef>
                        <a:spcAft>
                          <a:spcPts val="0"/>
                        </a:spcAft>
                        <a:buNone/>
                      </a:pPr>
                      <a:r>
                        <a:rPr i="1" lang="ko" sz="600"/>
                        <a:t>Difficulty</a:t>
                      </a:r>
                      <a:endParaRPr i="1"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ko" sz="600"/>
                        <a:t>Test Tool</a:t>
                      </a:r>
                      <a:endParaRPr i="1" sz="600"/>
                    </a:p>
                    <a:p>
                      <a:pPr indent="0" lvl="0" marL="0" rtl="0" algn="l">
                        <a:lnSpc>
                          <a:spcPct val="115000"/>
                        </a:lnSpc>
                        <a:spcBef>
                          <a:spcPts val="0"/>
                        </a:spcBef>
                        <a:spcAft>
                          <a:spcPts val="0"/>
                        </a:spcAft>
                        <a:buNone/>
                      </a:pPr>
                      <a:r>
                        <a:rPr i="1" lang="ko" sz="600"/>
                        <a:t>(Metasploit, Zuff, Peach, etc.)</a:t>
                      </a:r>
                      <a:endParaRPr i="1"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19050" marB="19050"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58625">
                <a:tc>
                  <a:txBody>
                    <a:bodyPr/>
                    <a:lstStyle/>
                    <a:p>
                      <a:pPr indent="0" lvl="0" marL="0" rtl="0" algn="ctr">
                        <a:lnSpc>
                          <a:spcPct val="115000"/>
                        </a:lnSpc>
                        <a:spcBef>
                          <a:spcPts val="0"/>
                        </a:spcBef>
                        <a:spcAft>
                          <a:spcPts val="0"/>
                        </a:spcAft>
                        <a:buNone/>
                      </a:pPr>
                      <a:r>
                        <a:rPr lang="ko" sz="600"/>
                        <a:t>AS-15</a:t>
                      </a:r>
                      <a:endParaRPr sz="600"/>
                    </a:p>
                  </a:txBody>
                  <a:tcPr marT="19050" marB="19050"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E599"/>
                    </a:solidFill>
                  </a:tcPr>
                </a:tc>
                <a:tc>
                  <a:txBody>
                    <a:bodyPr/>
                    <a:lstStyle/>
                    <a:p>
                      <a:pPr indent="0" lvl="0" marL="0" rtl="0" algn="l">
                        <a:lnSpc>
                          <a:spcPct val="115000"/>
                        </a:lnSpc>
                        <a:spcBef>
                          <a:spcPts val="0"/>
                        </a:spcBef>
                        <a:spcAft>
                          <a:spcPts val="0"/>
                        </a:spcAft>
                        <a:buNone/>
                      </a:pPr>
                      <a:r>
                        <a:rPr lang="ko" sz="600"/>
                        <a:t>Team 6 Artifacts - Source Code</a:t>
                      </a:r>
                      <a:endParaRPr sz="600"/>
                    </a:p>
                    <a:p>
                      <a:pPr indent="0" lvl="0" marL="0" rtl="0" algn="l">
                        <a:lnSpc>
                          <a:spcPct val="115000"/>
                        </a:lnSpc>
                        <a:spcBef>
                          <a:spcPts val="0"/>
                        </a:spcBef>
                        <a:spcAft>
                          <a:spcPts val="0"/>
                        </a:spcAft>
                        <a:buNone/>
                      </a:pPr>
                      <a:r>
                        <a:rPr lang="ko" sz="600"/>
                        <a:t>: Manual Code Review</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during connection establishing</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Sniffing</a:t>
                      </a:r>
                      <a:endParaRPr sz="600"/>
                    </a:p>
                    <a:p>
                      <a:pPr indent="0" lvl="0" marL="0" rtl="0" algn="l">
                        <a:lnSpc>
                          <a:spcPct val="115000"/>
                        </a:lnSpc>
                        <a:spcBef>
                          <a:spcPts val="0"/>
                        </a:spcBef>
                        <a:spcAft>
                          <a:spcPts val="0"/>
                        </a:spcAft>
                        <a:buNone/>
                      </a:pPr>
                      <a:r>
                        <a:rPr lang="ko" sz="600"/>
                        <a:t>- there are 4 sockets in a port to connection but log in is conducted only in first socket.</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timing attack</a:t>
                      </a:r>
                      <a:endParaRPr sz="600"/>
                    </a:p>
                    <a:p>
                      <a:pPr indent="0" lvl="0" marL="0" rtl="0" algn="l">
                        <a:lnSpc>
                          <a:spcPct val="115000"/>
                        </a:lnSpc>
                        <a:spcBef>
                          <a:spcPts val="0"/>
                        </a:spcBef>
                        <a:spcAft>
                          <a:spcPts val="0"/>
                        </a:spcAft>
                        <a:buNone/>
                      </a:pPr>
                      <a:r>
                        <a:rPr lang="ko" sz="600"/>
                        <a:t>it could be sniff if attacker connect to another socket after first socket is connected.</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600"/>
                        <a:t>5</a:t>
                      </a:r>
                      <a:endParaRPr sz="600"/>
                    </a:p>
                  </a:txBody>
                  <a:tcPr marT="19050" marB="19050"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600"/>
                        <a:t>5</a:t>
                      </a:r>
                      <a:endParaRPr sz="600"/>
                    </a:p>
                  </a:txBody>
                  <a:tcPr marT="19050" marB="19050"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600"/>
                        <a:t>25</a:t>
                      </a:r>
                      <a:endParaRPr sz="600"/>
                    </a:p>
                  </a:txBody>
                  <a:tcPr marT="19050" marB="19050"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ko" sz="600"/>
                        <a:t>Timing attack by giving a delay such as sleep, input, etc.</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extract video from camera</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600"/>
                        <a:t>Attack Success</a:t>
                      </a:r>
                      <a:endParaRPr sz="600"/>
                    </a:p>
                  </a:txBody>
                  <a:tcPr marT="19050" marB="19050"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00FF00"/>
                    </a:solidFill>
                  </a:tcPr>
                </a:tc>
              </a:tr>
              <a:tr h="258625">
                <a:tc>
                  <a:txBody>
                    <a:bodyPr/>
                    <a:lstStyle/>
                    <a:p>
                      <a:pPr indent="0" lvl="0" marL="0" rtl="0" algn="ctr">
                        <a:lnSpc>
                          <a:spcPct val="115000"/>
                        </a:lnSpc>
                        <a:spcBef>
                          <a:spcPts val="0"/>
                        </a:spcBef>
                        <a:spcAft>
                          <a:spcPts val="0"/>
                        </a:spcAft>
                        <a:buNone/>
                      </a:pPr>
                      <a:r>
                        <a:rPr lang="ko" sz="600"/>
                        <a:t>AS-13</a:t>
                      </a:r>
                      <a:endParaRPr sz="600"/>
                    </a:p>
                  </a:txBody>
                  <a:tcPr marT="19050" marB="19050"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5A6BD"/>
                    </a:solidFill>
                  </a:tcPr>
                </a:tc>
                <a:tc>
                  <a:txBody>
                    <a:bodyPr/>
                    <a:lstStyle/>
                    <a:p>
                      <a:pPr indent="0" lvl="0" marL="0" rtl="0" algn="l">
                        <a:lnSpc>
                          <a:spcPct val="115000"/>
                        </a:lnSpc>
                        <a:spcBef>
                          <a:spcPts val="0"/>
                        </a:spcBef>
                        <a:spcAft>
                          <a:spcPts val="0"/>
                        </a:spcAft>
                        <a:buNone/>
                      </a:pPr>
                      <a:r>
                        <a:rPr lang="ko" sz="600"/>
                        <a:t>Team 6 Artifacts - Source Code</a:t>
                      </a:r>
                      <a:endParaRPr sz="600"/>
                    </a:p>
                    <a:p>
                      <a:pPr indent="0" lvl="0" marL="0" rtl="0" algn="l">
                        <a:lnSpc>
                          <a:spcPct val="115000"/>
                        </a:lnSpc>
                        <a:spcBef>
                          <a:spcPts val="0"/>
                        </a:spcBef>
                        <a:spcAft>
                          <a:spcPts val="0"/>
                        </a:spcAft>
                        <a:buNone/>
                      </a:pPr>
                      <a:r>
                        <a:rPr lang="ko" sz="600"/>
                        <a:t>: Manual Code Review</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run the client app</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Denial of Service, Information disclosure</a:t>
                      </a:r>
                      <a:endParaRPr sz="600"/>
                    </a:p>
                    <a:p>
                      <a:pPr indent="0" lvl="0" marL="0" rtl="0" algn="l">
                        <a:lnSpc>
                          <a:spcPct val="115000"/>
                        </a:lnSpc>
                        <a:spcBef>
                          <a:spcPts val="0"/>
                        </a:spcBef>
                        <a:spcAft>
                          <a:spcPts val="0"/>
                        </a:spcAft>
                        <a:buNone/>
                      </a:pPr>
                      <a:r>
                        <a:rPr lang="ko" sz="600"/>
                        <a:t>server IP in remote.config file is a plaintext</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immune the remote.config file by mutating fuzzy</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600"/>
                        <a:t>4</a:t>
                      </a:r>
                      <a:endParaRPr sz="600"/>
                    </a:p>
                  </a:txBody>
                  <a:tcPr marT="19050" marB="19050"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600"/>
                        <a:t>5</a:t>
                      </a:r>
                      <a:endParaRPr sz="600"/>
                    </a:p>
                  </a:txBody>
                  <a:tcPr marT="19050" marB="19050"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600"/>
                        <a:t>20</a:t>
                      </a:r>
                      <a:endParaRPr sz="600"/>
                    </a:p>
                  </a:txBody>
                  <a:tcPr marT="19050" marB="19050"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ko" sz="600"/>
                        <a:t>1. Use ZZUF to compromise remote.config file</a:t>
                      </a:r>
                      <a:endParaRPr sz="600"/>
                    </a:p>
                    <a:p>
                      <a:pPr indent="0" lvl="0" marL="0" rtl="0" algn="l">
                        <a:lnSpc>
                          <a:spcPct val="115000"/>
                        </a:lnSpc>
                        <a:spcBef>
                          <a:spcPts val="0"/>
                        </a:spcBef>
                        <a:spcAft>
                          <a:spcPts val="0"/>
                        </a:spcAft>
                        <a:buNone/>
                      </a:pPr>
                      <a:r>
                        <a:rPr lang="ko" sz="600"/>
                        <a:t>2. Open client application w/ compromised remote.config file</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A client application terminated</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600"/>
                        <a:t>Attack Success</a:t>
                      </a:r>
                      <a:endParaRPr sz="600"/>
                    </a:p>
                  </a:txBody>
                  <a:tcPr marT="19050" marB="19050"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00FF00"/>
                    </a:solidFill>
                  </a:tcPr>
                </a:tc>
              </a:tr>
              <a:tr h="339450">
                <a:tc>
                  <a:txBody>
                    <a:bodyPr/>
                    <a:lstStyle/>
                    <a:p>
                      <a:pPr indent="0" lvl="0" marL="0" rtl="0" algn="ctr">
                        <a:lnSpc>
                          <a:spcPct val="115000"/>
                        </a:lnSpc>
                        <a:spcBef>
                          <a:spcPts val="0"/>
                        </a:spcBef>
                        <a:spcAft>
                          <a:spcPts val="0"/>
                        </a:spcAft>
                        <a:buNone/>
                      </a:pPr>
                      <a:r>
                        <a:rPr lang="ko" sz="600"/>
                        <a:t>AS-30</a:t>
                      </a:r>
                      <a:endParaRPr sz="600"/>
                    </a:p>
                  </a:txBody>
                  <a:tcPr marT="19050" marB="19050"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D5A6BD"/>
                    </a:solidFill>
                  </a:tcPr>
                </a:tc>
                <a:tc>
                  <a:txBody>
                    <a:bodyPr/>
                    <a:lstStyle/>
                    <a:p>
                      <a:pPr indent="0" lvl="0" marL="0" rtl="0" algn="l">
                        <a:lnSpc>
                          <a:spcPct val="115000"/>
                        </a:lnSpc>
                        <a:spcBef>
                          <a:spcPts val="0"/>
                        </a:spcBef>
                        <a:spcAft>
                          <a:spcPts val="0"/>
                        </a:spcAft>
                        <a:buNone/>
                      </a:pPr>
                      <a:r>
                        <a:rPr lang="ko" sz="600"/>
                        <a:t>Team 6 Artifacts - Source Code</a:t>
                      </a:r>
                      <a:endParaRPr sz="600"/>
                    </a:p>
                    <a:p>
                      <a:pPr indent="0" lvl="0" marL="0" rtl="0" algn="l">
                        <a:lnSpc>
                          <a:spcPct val="115000"/>
                        </a:lnSpc>
                        <a:spcBef>
                          <a:spcPts val="0"/>
                        </a:spcBef>
                        <a:spcAft>
                          <a:spcPts val="0"/>
                        </a:spcAft>
                        <a:buNone/>
                      </a:pPr>
                      <a:r>
                        <a:rPr lang="ko" sz="600"/>
                        <a:t>: Manual Code Review</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when press 'pause' button to enter Learning mode</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Any faces can be the candidate to save no matter what if the face is already registered. That is, a person can have different names</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Try to save recognized faces again with another name</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600"/>
                        <a:t>4</a:t>
                      </a:r>
                      <a:endParaRPr sz="600"/>
                    </a:p>
                  </a:txBody>
                  <a:tcPr marT="19050" marB="19050"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600"/>
                        <a:t>5</a:t>
                      </a:r>
                      <a:endParaRPr sz="600"/>
                    </a:p>
                  </a:txBody>
                  <a:tcPr marT="19050" marB="19050"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600"/>
                        <a:t>20</a:t>
                      </a:r>
                      <a:endParaRPr sz="600"/>
                    </a:p>
                  </a:txBody>
                  <a:tcPr marT="19050" marB="19050"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ko" sz="600"/>
                        <a:t>1. Save a face</a:t>
                      </a:r>
                      <a:endParaRPr sz="600"/>
                    </a:p>
                    <a:p>
                      <a:pPr indent="0" lvl="0" marL="0" rtl="0" algn="l">
                        <a:lnSpc>
                          <a:spcPct val="115000"/>
                        </a:lnSpc>
                        <a:spcBef>
                          <a:spcPts val="0"/>
                        </a:spcBef>
                        <a:spcAft>
                          <a:spcPts val="0"/>
                        </a:spcAft>
                        <a:buNone/>
                      </a:pPr>
                      <a:r>
                        <a:rPr lang="ko" sz="600"/>
                        <a:t>2. press pause button when that face is shown and recognized.</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already recognized face is saved again with different name</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600"/>
                        <a:t>Attack Success</a:t>
                      </a:r>
                      <a:endParaRPr sz="600"/>
                    </a:p>
                    <a:p>
                      <a:pPr indent="0" lvl="0" marL="0" rtl="0" algn="ctr">
                        <a:lnSpc>
                          <a:spcPct val="115000"/>
                        </a:lnSpc>
                        <a:spcBef>
                          <a:spcPts val="0"/>
                        </a:spcBef>
                        <a:spcAft>
                          <a:spcPts val="0"/>
                        </a:spcAft>
                        <a:buNone/>
                      </a:pPr>
                      <a:r>
                        <a:rPr lang="ko" sz="600"/>
                        <a:t>- Already recognized face can be saved again with another name</a:t>
                      </a:r>
                      <a:endParaRPr sz="600"/>
                    </a:p>
                  </a:txBody>
                  <a:tcPr marT="19050" marB="19050"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00FF00"/>
                    </a:solidFill>
                  </a:tcPr>
                </a:tc>
              </a:tr>
              <a:tr h="258625">
                <a:tc>
                  <a:txBody>
                    <a:bodyPr/>
                    <a:lstStyle/>
                    <a:p>
                      <a:pPr indent="0" lvl="0" marL="0" rtl="0" algn="ctr">
                        <a:lnSpc>
                          <a:spcPct val="115000"/>
                        </a:lnSpc>
                        <a:spcBef>
                          <a:spcPts val="0"/>
                        </a:spcBef>
                        <a:spcAft>
                          <a:spcPts val="0"/>
                        </a:spcAft>
                        <a:buNone/>
                      </a:pPr>
                      <a:r>
                        <a:rPr lang="ko" sz="600"/>
                        <a:t>AS-16</a:t>
                      </a:r>
                      <a:endParaRPr sz="600"/>
                    </a:p>
                  </a:txBody>
                  <a:tcPr marT="19050" marB="19050"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E599"/>
                    </a:solidFill>
                  </a:tcPr>
                </a:tc>
                <a:tc>
                  <a:txBody>
                    <a:bodyPr/>
                    <a:lstStyle/>
                    <a:p>
                      <a:pPr indent="0" lvl="0" marL="0" rtl="0" algn="l">
                        <a:lnSpc>
                          <a:spcPct val="115000"/>
                        </a:lnSpc>
                        <a:spcBef>
                          <a:spcPts val="0"/>
                        </a:spcBef>
                        <a:spcAft>
                          <a:spcPts val="0"/>
                        </a:spcAft>
                        <a:buNone/>
                      </a:pPr>
                      <a:r>
                        <a:rPr lang="ko" sz="600"/>
                        <a:t>Team 6 Artifacts - Source Code</a:t>
                      </a:r>
                      <a:endParaRPr sz="600"/>
                    </a:p>
                    <a:p>
                      <a:pPr indent="0" lvl="0" marL="0" rtl="0" algn="l">
                        <a:lnSpc>
                          <a:spcPct val="115000"/>
                        </a:lnSpc>
                        <a:spcBef>
                          <a:spcPts val="0"/>
                        </a:spcBef>
                        <a:spcAft>
                          <a:spcPts val="0"/>
                        </a:spcAft>
                        <a:buNone/>
                      </a:pPr>
                      <a:r>
                        <a:rPr lang="ko" sz="600"/>
                        <a:t>: Manual Code Review</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during connection establishing</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Same as above (AS-15)</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timing attack</a:t>
                      </a:r>
                      <a:endParaRPr sz="600"/>
                    </a:p>
                    <a:p>
                      <a:pPr indent="0" lvl="0" marL="0" rtl="0" algn="l">
                        <a:lnSpc>
                          <a:spcPct val="115000"/>
                        </a:lnSpc>
                        <a:spcBef>
                          <a:spcPts val="0"/>
                        </a:spcBef>
                        <a:spcAft>
                          <a:spcPts val="0"/>
                        </a:spcAft>
                        <a:buNone/>
                      </a:pPr>
                      <a:r>
                        <a:rPr lang="ko" sz="600"/>
                        <a:t>If we keep trying to connect, your connection will be confused.</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600"/>
                        <a:t>3</a:t>
                      </a:r>
                      <a:endParaRPr sz="600"/>
                    </a:p>
                  </a:txBody>
                  <a:tcPr marT="19050" marB="19050"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600"/>
                        <a:t>5</a:t>
                      </a:r>
                      <a:endParaRPr sz="600"/>
                    </a:p>
                  </a:txBody>
                  <a:tcPr marT="19050" marB="19050"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600"/>
                        <a:t>15</a:t>
                      </a:r>
                      <a:endParaRPr sz="600"/>
                    </a:p>
                  </a:txBody>
                  <a:tcPr marT="19050" marB="19050"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Timing attack by giving a delay such as sleep, input, etc.</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DoS. Server dead.</a:t>
                      </a:r>
                      <a:endParaRPr sz="600"/>
                    </a:p>
                  </a:txBody>
                  <a:tcPr marT="19050" marB="19050" marR="28575" marL="28575">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600"/>
                        <a:t>Attack Success</a:t>
                      </a:r>
                      <a:endParaRPr sz="600"/>
                    </a:p>
                  </a:txBody>
                  <a:tcPr marT="19050" marB="19050" marR="28575" marL="28575" anchor="ctr">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00FF00"/>
                    </a:solidFill>
                  </a:tcPr>
                </a:tc>
              </a:tr>
            </a:tbl>
          </a:graphicData>
        </a:graphic>
      </p:graphicFrame>
      <p:sp>
        <p:nvSpPr>
          <p:cNvPr id="485" name="Google Shape;485;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ko" sz="1400"/>
              <a:t>Attack Scenario - 11 of 29 scenarios are tested</a:t>
            </a:r>
            <a:endParaRPr sz="1400"/>
          </a:p>
          <a:p>
            <a:pPr indent="0" lvl="0" marL="0" rtl="0" algn="l">
              <a:spcBef>
                <a:spcPts val="0"/>
              </a:spcBef>
              <a:spcAft>
                <a:spcPts val="0"/>
              </a:spcAft>
              <a:buNone/>
            </a:pPr>
            <a:r>
              <a:rPr lang="ko" sz="1400"/>
              <a:t>Assess</a:t>
            </a:r>
            <a:r>
              <a:rPr lang="ko" sz="1400"/>
              <a:t>ment</a:t>
            </a:r>
            <a:r>
              <a:rPr lang="ko" sz="1400"/>
              <a:t> using two factors</a:t>
            </a:r>
            <a:endParaRPr sz="1400"/>
          </a:p>
          <a:p>
            <a:pPr indent="-304800" lvl="0" marL="457200" rtl="0" algn="l">
              <a:spcBef>
                <a:spcPts val="0"/>
              </a:spcBef>
              <a:spcAft>
                <a:spcPts val="0"/>
              </a:spcAft>
              <a:buSzPts val="1200"/>
              <a:buChar char="●"/>
            </a:pPr>
            <a:r>
              <a:rPr lang="ko" sz="1200"/>
              <a:t>Attack Impact - Private info. is the most important</a:t>
            </a:r>
            <a:endParaRPr sz="1200"/>
          </a:p>
          <a:p>
            <a:pPr indent="-304800" lvl="0" marL="457200" rtl="0" algn="l">
              <a:spcBef>
                <a:spcPts val="0"/>
              </a:spcBef>
              <a:spcAft>
                <a:spcPts val="0"/>
              </a:spcAft>
              <a:buSzPts val="1200"/>
              <a:buChar char="●"/>
            </a:pPr>
            <a:r>
              <a:rPr lang="ko" sz="1200"/>
              <a:t>Attack Difficulty - How easy to try</a:t>
            </a:r>
            <a:endParaRPr sz="1200"/>
          </a:p>
        </p:txBody>
      </p:sp>
      <p:sp>
        <p:nvSpPr>
          <p:cNvPr id="486" name="Google Shape;486;p46"/>
          <p:cNvSpPr/>
          <p:nvPr/>
        </p:nvSpPr>
        <p:spPr>
          <a:xfrm>
            <a:off x="4835950" y="2269175"/>
            <a:ext cx="1349700" cy="282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400"/>
              <a:t>Attack Scenario</a:t>
            </a:r>
            <a:r>
              <a:rPr lang="ko" sz="2400"/>
              <a:t> 1 - </a:t>
            </a:r>
            <a:r>
              <a:rPr lang="ko" sz="1600"/>
              <a:t>Server IP Address stored in Plaintext</a:t>
            </a:r>
            <a:endParaRPr sz="1600"/>
          </a:p>
        </p:txBody>
      </p:sp>
      <p:sp>
        <p:nvSpPr>
          <p:cNvPr id="492" name="Google Shape;492;p47"/>
          <p:cNvSpPr txBox="1"/>
          <p:nvPr>
            <p:ph idx="1" type="body"/>
          </p:nvPr>
        </p:nvSpPr>
        <p:spPr>
          <a:xfrm>
            <a:off x="311700" y="1152475"/>
            <a:ext cx="8520600" cy="390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ko" sz="1100"/>
              <a:t>Vulnerability: </a:t>
            </a:r>
            <a:endParaRPr b="1" sz="1100"/>
          </a:p>
          <a:p>
            <a:pPr indent="0" lvl="0" marL="0" rtl="0" algn="l">
              <a:spcBef>
                <a:spcPts val="0"/>
              </a:spcBef>
              <a:spcAft>
                <a:spcPts val="0"/>
              </a:spcAft>
              <a:buNone/>
            </a:pPr>
            <a:r>
              <a:rPr lang="ko" sz="1100"/>
              <a:t>The server IP written in the remote.config file is plaintext. This file is read during client app initialization.</a:t>
            </a:r>
            <a:endParaRPr sz="1100">
              <a:solidFill>
                <a:srgbClr val="0000FF"/>
              </a:solidFill>
            </a:endParaRPr>
          </a:p>
          <a:p>
            <a:pPr indent="0" lvl="0" marL="0" rtl="0" algn="l">
              <a:spcBef>
                <a:spcPts val="1200"/>
              </a:spcBef>
              <a:spcAft>
                <a:spcPts val="0"/>
              </a:spcAft>
              <a:buNone/>
            </a:pPr>
            <a:r>
              <a:rPr b="1" lang="ko" sz="1100"/>
              <a:t>Attack Scenario (how to test): </a:t>
            </a:r>
            <a:endParaRPr b="1" sz="1100"/>
          </a:p>
          <a:p>
            <a:pPr indent="0" lvl="0" marL="0" rtl="0" algn="l">
              <a:spcBef>
                <a:spcPts val="0"/>
              </a:spcBef>
              <a:spcAft>
                <a:spcPts val="0"/>
              </a:spcAft>
              <a:buNone/>
            </a:pPr>
            <a:r>
              <a:rPr lang="ko" sz="1100"/>
              <a:t>Compromising remote.config file</a:t>
            </a:r>
            <a:endParaRPr sz="1100"/>
          </a:p>
          <a:p>
            <a:pPr indent="-298450" lvl="0" marL="457200" rtl="0" algn="l">
              <a:spcBef>
                <a:spcPts val="0"/>
              </a:spcBef>
              <a:spcAft>
                <a:spcPts val="0"/>
              </a:spcAft>
              <a:buSzPts val="1100"/>
              <a:buAutoNum type="arabicPeriod"/>
            </a:pPr>
            <a:r>
              <a:rPr lang="ko" sz="1100"/>
              <a:t>Use ZZUF to compromise remote.config file</a:t>
            </a:r>
            <a:endParaRPr sz="1100"/>
          </a:p>
          <a:p>
            <a:pPr indent="0" lvl="0" marL="0" rtl="0" algn="l">
              <a:spcBef>
                <a:spcPts val="1200"/>
              </a:spcBef>
              <a:spcAft>
                <a:spcPts val="0"/>
              </a:spcAft>
              <a:buNone/>
            </a:pPr>
            <a:r>
              <a:t/>
            </a:r>
            <a:endParaRPr sz="1100"/>
          </a:p>
          <a:p>
            <a:pPr indent="0" lvl="0" marL="0" rtl="0" algn="l">
              <a:spcBef>
                <a:spcPts val="0"/>
              </a:spcBef>
              <a:spcAft>
                <a:spcPts val="0"/>
              </a:spcAft>
              <a:buNone/>
            </a:pPr>
            <a:r>
              <a:t/>
            </a:r>
            <a:endParaRPr sz="1100"/>
          </a:p>
          <a:p>
            <a:pPr indent="-298450" lvl="0" marL="457200" rtl="0" algn="l">
              <a:spcBef>
                <a:spcPts val="0"/>
              </a:spcBef>
              <a:spcAft>
                <a:spcPts val="0"/>
              </a:spcAft>
              <a:buSzPts val="1100"/>
              <a:buAutoNum type="arabicPeriod"/>
            </a:pPr>
            <a:r>
              <a:rPr lang="ko" sz="1100"/>
              <a:t>Open client application with compromised remote.config file</a:t>
            </a:r>
            <a:endParaRPr sz="1100"/>
          </a:p>
          <a:p>
            <a:pPr indent="0" lvl="0" marL="0" rtl="0" algn="l">
              <a:spcBef>
                <a:spcPts val="1200"/>
              </a:spcBef>
              <a:spcAft>
                <a:spcPts val="0"/>
              </a:spcAft>
              <a:buClr>
                <a:schemeClr val="dk1"/>
              </a:buClr>
              <a:buSzPts val="1100"/>
              <a:buFont typeface="Arial"/>
              <a:buNone/>
            </a:pPr>
            <a:r>
              <a:rPr b="1" lang="ko" sz="1100"/>
              <a:t>Attack Result:</a:t>
            </a:r>
            <a:endParaRPr b="1" sz="1100"/>
          </a:p>
          <a:p>
            <a:pPr indent="0" lvl="0" marL="0" rtl="0" algn="l">
              <a:spcBef>
                <a:spcPts val="0"/>
              </a:spcBef>
              <a:spcAft>
                <a:spcPts val="0"/>
              </a:spcAft>
              <a:buNone/>
            </a:pPr>
            <a:r>
              <a:rPr lang="ko" sz="1100"/>
              <a:t>Client blocked connections by input validation for IP address (</a:t>
            </a:r>
            <a:r>
              <a:rPr lang="ko" sz="900">
                <a:highlight>
                  <a:schemeClr val="lt1"/>
                </a:highlight>
                <a:latin typeface="Courier New"/>
                <a:ea typeface="Courier New"/>
                <a:cs typeface="Courier New"/>
                <a:sym typeface="Courier New"/>
              </a:rPr>
              <a:t>g_hostname_is_ip_address</a:t>
            </a:r>
            <a:r>
              <a:rPr lang="ko" sz="1100"/>
              <a:t>)</a:t>
            </a:r>
            <a:endParaRPr sz="1100"/>
          </a:p>
          <a:p>
            <a:pPr indent="0" lvl="0" marL="0" rtl="0" algn="l">
              <a:spcBef>
                <a:spcPts val="1200"/>
              </a:spcBef>
              <a:spcAft>
                <a:spcPts val="0"/>
              </a:spcAft>
              <a:buClr>
                <a:schemeClr val="dk1"/>
              </a:buClr>
              <a:buSzPts val="1100"/>
              <a:buFont typeface="Arial"/>
              <a:buNone/>
            </a:pPr>
            <a:r>
              <a:t/>
            </a:r>
            <a:endParaRPr sz="1100"/>
          </a:p>
          <a:p>
            <a:pPr indent="0" lvl="0" marL="0" rtl="0" algn="l">
              <a:spcBef>
                <a:spcPts val="1200"/>
              </a:spcBef>
              <a:spcAft>
                <a:spcPts val="0"/>
              </a:spcAft>
              <a:buClr>
                <a:schemeClr val="dk1"/>
              </a:buClr>
              <a:buSzPts val="1100"/>
              <a:buFont typeface="Arial"/>
              <a:buNone/>
            </a:pPr>
            <a:r>
              <a:rPr b="1" lang="ko" sz="1100"/>
              <a:t>Recommended Mitigation:</a:t>
            </a:r>
            <a:endParaRPr b="1" sz="1100"/>
          </a:p>
          <a:p>
            <a:pPr indent="-298450" lvl="0" marL="457200" rtl="0" algn="l">
              <a:spcBef>
                <a:spcPts val="0"/>
              </a:spcBef>
              <a:spcAft>
                <a:spcPts val="0"/>
              </a:spcAft>
              <a:buSzPts val="1100"/>
              <a:buChar char="●"/>
            </a:pPr>
            <a:r>
              <a:rPr lang="ko" sz="1100"/>
              <a:t>Store config file in secure storage</a:t>
            </a:r>
            <a:endParaRPr sz="1100"/>
          </a:p>
          <a:p>
            <a:pPr indent="-298450" lvl="0" marL="457200" rtl="0" algn="l">
              <a:spcBef>
                <a:spcPts val="0"/>
              </a:spcBef>
              <a:spcAft>
                <a:spcPts val="0"/>
              </a:spcAft>
              <a:buSzPts val="1100"/>
              <a:buChar char="●"/>
            </a:pPr>
            <a:r>
              <a:rPr lang="ko" sz="1100"/>
              <a:t>Lock server ip address with encryption</a:t>
            </a:r>
            <a:endParaRPr sz="1100"/>
          </a:p>
        </p:txBody>
      </p:sp>
      <p:sp>
        <p:nvSpPr>
          <p:cNvPr id="493" name="Google Shape;493;p47"/>
          <p:cNvSpPr txBox="1"/>
          <p:nvPr/>
        </p:nvSpPr>
        <p:spPr>
          <a:xfrm>
            <a:off x="4167175" y="573425"/>
            <a:ext cx="46653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Phase 2</a:t>
            </a:r>
            <a:endParaRPr sz="2000">
              <a:solidFill>
                <a:schemeClr val="dk2"/>
              </a:solidFill>
            </a:endParaRPr>
          </a:p>
        </p:txBody>
      </p:sp>
      <p:pic>
        <p:nvPicPr>
          <p:cNvPr id="494" name="Google Shape;494;p47"/>
          <p:cNvPicPr preferRelativeResize="0"/>
          <p:nvPr/>
        </p:nvPicPr>
        <p:blipFill rotWithShape="1">
          <a:blip r:embed="rId3">
            <a:alphaModFix/>
          </a:blip>
          <a:srcRect b="41612" l="0" r="0" t="0"/>
          <a:stretch/>
        </p:blipFill>
        <p:spPr>
          <a:xfrm>
            <a:off x="6430500" y="1628150"/>
            <a:ext cx="2713500" cy="1597761"/>
          </a:xfrm>
          <a:prstGeom prst="rect">
            <a:avLst/>
          </a:prstGeom>
          <a:noFill/>
          <a:ln>
            <a:noFill/>
          </a:ln>
        </p:spPr>
      </p:pic>
      <p:sp>
        <p:nvSpPr>
          <p:cNvPr id="495" name="Google Shape;495;p47"/>
          <p:cNvSpPr/>
          <p:nvPr/>
        </p:nvSpPr>
        <p:spPr>
          <a:xfrm>
            <a:off x="6289875" y="2362675"/>
            <a:ext cx="585360" cy="344142"/>
          </a:xfrm>
          <a:prstGeom prst="irregularSeal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sp>
        <p:nvSpPr>
          <p:cNvPr id="496" name="Google Shape;496;p47"/>
          <p:cNvSpPr txBox="1"/>
          <p:nvPr/>
        </p:nvSpPr>
        <p:spPr>
          <a:xfrm>
            <a:off x="6289900" y="2380850"/>
            <a:ext cx="585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dk1"/>
                </a:solidFill>
              </a:rPr>
              <a:t>ATTACK</a:t>
            </a:r>
            <a:endParaRPr sz="800">
              <a:solidFill>
                <a:schemeClr val="dk1"/>
              </a:solidFill>
            </a:endParaRPr>
          </a:p>
        </p:txBody>
      </p:sp>
      <p:sp>
        <p:nvSpPr>
          <p:cNvPr id="497" name="Google Shape;497;p47"/>
          <p:cNvSpPr txBox="1"/>
          <p:nvPr/>
        </p:nvSpPr>
        <p:spPr>
          <a:xfrm>
            <a:off x="848325" y="2355756"/>
            <a:ext cx="2167500" cy="528900"/>
          </a:xfrm>
          <a:prstGeom prst="rect">
            <a:avLst/>
          </a:prstGeom>
          <a:noFill/>
          <a:ln cap="flat" cmpd="sng" w="9525">
            <a:solidFill>
              <a:schemeClr val="dk1"/>
            </a:solidFill>
            <a:prstDash val="solid"/>
            <a:round/>
            <a:headEnd len="sm" w="sm" type="none"/>
            <a:tailEnd len="sm" w="sm" type="none"/>
          </a:ln>
        </p:spPr>
        <p:txBody>
          <a:bodyPr anchorCtr="0" anchor="t" bIns="18000" lIns="91425" spcFirstLastPara="1" rIns="91425" wrap="square" tIns="18000">
            <a:spAutoFit/>
          </a:bodyPr>
          <a:lstStyle/>
          <a:p>
            <a:pPr indent="0" lvl="0" marL="0" rtl="0" algn="l">
              <a:spcBef>
                <a:spcPts val="0"/>
              </a:spcBef>
              <a:spcAft>
                <a:spcPts val="0"/>
              </a:spcAft>
              <a:buClr>
                <a:schemeClr val="dk1"/>
              </a:buClr>
              <a:buSzPts val="1100"/>
              <a:buFont typeface="Arial"/>
              <a:buNone/>
            </a:pPr>
            <a:r>
              <a:rPr lang="ko" sz="800">
                <a:solidFill>
                  <a:schemeClr val="dk1"/>
                </a:solidFill>
              </a:rPr>
              <a:t>$ cat remote.config </a:t>
            </a:r>
            <a:endParaRPr sz="800">
              <a:solidFill>
                <a:schemeClr val="dk1"/>
              </a:solidFill>
            </a:endParaRPr>
          </a:p>
          <a:p>
            <a:pPr indent="0" lvl="0" marL="0" rtl="0" algn="l">
              <a:spcBef>
                <a:spcPts val="0"/>
              </a:spcBef>
              <a:spcAft>
                <a:spcPts val="0"/>
              </a:spcAft>
              <a:buClr>
                <a:schemeClr val="dk1"/>
              </a:buClr>
              <a:buSzPts val="1100"/>
              <a:buFont typeface="Arial"/>
              <a:buNone/>
            </a:pPr>
            <a:r>
              <a:rPr lang="ko" sz="800">
                <a:solidFill>
                  <a:schemeClr val="dk1"/>
                </a:solidFill>
              </a:rPr>
              <a:t>192.168.0.100</a:t>
            </a:r>
            <a:endParaRPr sz="800">
              <a:solidFill>
                <a:schemeClr val="dk1"/>
              </a:solidFill>
            </a:endParaRPr>
          </a:p>
          <a:p>
            <a:pPr indent="0" lvl="0" marL="0" rtl="0" algn="l">
              <a:spcBef>
                <a:spcPts val="0"/>
              </a:spcBef>
              <a:spcAft>
                <a:spcPts val="0"/>
              </a:spcAft>
              <a:buClr>
                <a:schemeClr val="dk1"/>
              </a:buClr>
              <a:buSzPts val="1100"/>
              <a:buFont typeface="Arial"/>
              <a:buNone/>
            </a:pPr>
            <a:r>
              <a:rPr lang="ko" sz="800">
                <a:solidFill>
                  <a:schemeClr val="dk1"/>
                </a:solidFill>
              </a:rPr>
              <a:t>$ ./zzuf -r0.05 cat remote.config </a:t>
            </a:r>
            <a:endParaRPr sz="800">
              <a:solidFill>
                <a:schemeClr val="dk1"/>
              </a:solidFill>
            </a:endParaRPr>
          </a:p>
          <a:p>
            <a:pPr indent="0" lvl="0" marL="0" rtl="0" algn="l">
              <a:spcBef>
                <a:spcPts val="0"/>
              </a:spcBef>
              <a:spcAft>
                <a:spcPts val="0"/>
              </a:spcAft>
              <a:buNone/>
            </a:pPr>
            <a:r>
              <a:rPr lang="ko" sz="800">
                <a:solidFill>
                  <a:schemeClr val="dk1"/>
                </a:solidFill>
              </a:rPr>
              <a:t>182.16|.4�1p</a:t>
            </a:r>
            <a:endParaRPr sz="800"/>
          </a:p>
        </p:txBody>
      </p:sp>
      <p:sp>
        <p:nvSpPr>
          <p:cNvPr id="498" name="Google Shape;498;p47"/>
          <p:cNvSpPr txBox="1"/>
          <p:nvPr/>
        </p:nvSpPr>
        <p:spPr>
          <a:xfrm>
            <a:off x="848325" y="3640888"/>
            <a:ext cx="3540000" cy="405900"/>
          </a:xfrm>
          <a:prstGeom prst="rect">
            <a:avLst/>
          </a:prstGeom>
          <a:noFill/>
          <a:ln cap="flat" cmpd="sng" w="9525">
            <a:solidFill>
              <a:schemeClr val="dk1"/>
            </a:solidFill>
            <a:prstDash val="solid"/>
            <a:round/>
            <a:headEnd len="sm" w="sm" type="none"/>
            <a:tailEnd len="sm" w="sm" type="none"/>
          </a:ln>
        </p:spPr>
        <p:txBody>
          <a:bodyPr anchorCtr="0" anchor="t" bIns="18000" lIns="91425" spcFirstLastPara="1" rIns="91425" wrap="square" tIns="18000">
            <a:spAutoFit/>
          </a:bodyPr>
          <a:lstStyle/>
          <a:p>
            <a:pPr indent="0" lvl="0" marL="0" rtl="0" algn="l">
              <a:spcBef>
                <a:spcPts val="0"/>
              </a:spcBef>
              <a:spcAft>
                <a:spcPts val="0"/>
              </a:spcAft>
              <a:buNone/>
            </a:pPr>
            <a:r>
              <a:rPr lang="ko" sz="800">
                <a:solidFill>
                  <a:schemeClr val="dk1"/>
                </a:solidFill>
              </a:rPr>
              <a:t>$ ./client </a:t>
            </a:r>
            <a:endParaRPr sz="800">
              <a:solidFill>
                <a:schemeClr val="dk1"/>
              </a:solidFill>
            </a:endParaRPr>
          </a:p>
          <a:p>
            <a:pPr indent="0" lvl="0" marL="0" rtl="0" algn="l">
              <a:spcBef>
                <a:spcPts val="0"/>
              </a:spcBef>
              <a:spcAft>
                <a:spcPts val="0"/>
              </a:spcAft>
              <a:buNone/>
            </a:pPr>
            <a:r>
              <a:rPr lang="ko" sz="800">
                <a:solidFill>
                  <a:schemeClr val="dk1"/>
                </a:solidFill>
              </a:rPr>
              <a:t>2021-06-24T19:49:35.029507 client WARNING   not valid ipaddr in remote.config file 182.16|.4\2561p\021</a:t>
            </a:r>
            <a:endParaRPr sz="800">
              <a:solidFill>
                <a:schemeClr val="dk1"/>
              </a:solidFill>
            </a:endParaRPr>
          </a:p>
        </p:txBody>
      </p:sp>
      <p:sp>
        <p:nvSpPr>
          <p:cNvPr id="499" name="Google Shape;499;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
        <p:nvSpPr>
          <p:cNvPr id="500" name="Google Shape;500;p47"/>
          <p:cNvSpPr/>
          <p:nvPr/>
        </p:nvSpPr>
        <p:spPr>
          <a:xfrm>
            <a:off x="6836200" y="2571750"/>
            <a:ext cx="1241400" cy="447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48"/>
          <p:cNvPicPr preferRelativeResize="0"/>
          <p:nvPr/>
        </p:nvPicPr>
        <p:blipFill>
          <a:blip r:embed="rId4">
            <a:alphaModFix/>
          </a:blip>
          <a:stretch>
            <a:fillRect/>
          </a:stretch>
        </p:blipFill>
        <p:spPr>
          <a:xfrm>
            <a:off x="5655093" y="1152475"/>
            <a:ext cx="3488906" cy="3991025"/>
          </a:xfrm>
          <a:prstGeom prst="rect">
            <a:avLst/>
          </a:prstGeom>
          <a:noFill/>
          <a:ln>
            <a:noFill/>
          </a:ln>
        </p:spPr>
      </p:pic>
      <p:sp>
        <p:nvSpPr>
          <p:cNvPr id="506" name="Google Shape;506;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ko" sz="2400"/>
              <a:t>Attack Scenario 2 - </a:t>
            </a:r>
            <a:r>
              <a:rPr lang="ko" sz="1600"/>
              <a:t>Video Sniffing without Authentication</a:t>
            </a:r>
            <a:endParaRPr sz="2420"/>
          </a:p>
        </p:txBody>
      </p:sp>
      <p:sp>
        <p:nvSpPr>
          <p:cNvPr id="507" name="Google Shape;507;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ko" sz="1100"/>
              <a:t>Vulnerability: </a:t>
            </a:r>
            <a:endParaRPr b="1" sz="1100"/>
          </a:p>
          <a:p>
            <a:pPr indent="0" lvl="0" marL="0" rtl="0" algn="l">
              <a:spcBef>
                <a:spcPts val="0"/>
              </a:spcBef>
              <a:spcAft>
                <a:spcPts val="0"/>
              </a:spcAft>
              <a:buClr>
                <a:schemeClr val="dk1"/>
              </a:buClr>
              <a:buSzPts val="1100"/>
              <a:buFont typeface="Arial"/>
              <a:buNone/>
            </a:pPr>
            <a:r>
              <a:rPr lang="ko" sz="1100"/>
              <a:t>T</a:t>
            </a:r>
            <a:r>
              <a:rPr lang="ko" sz="1100"/>
              <a:t>hough 4 socket connections are used, the only</a:t>
            </a:r>
            <a:endParaRPr sz="1100"/>
          </a:p>
          <a:p>
            <a:pPr indent="0" lvl="0" marL="0" rtl="0" algn="l">
              <a:spcBef>
                <a:spcPts val="0"/>
              </a:spcBef>
              <a:spcAft>
                <a:spcPts val="0"/>
              </a:spcAft>
              <a:buClr>
                <a:schemeClr val="dk1"/>
              </a:buClr>
              <a:buSzPts val="1100"/>
              <a:buFont typeface="Arial"/>
              <a:buNone/>
            </a:pPr>
            <a:r>
              <a:rPr lang="ko" sz="1100"/>
              <a:t>first connection has the authentication process.</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1200"/>
              </a:spcBef>
              <a:spcAft>
                <a:spcPts val="0"/>
              </a:spcAft>
              <a:buNone/>
            </a:pPr>
            <a:r>
              <a:rPr b="1" lang="ko" sz="1100"/>
              <a:t>Attack Scenario (how to test): </a:t>
            </a:r>
            <a:endParaRPr b="1" sz="1100"/>
          </a:p>
          <a:p>
            <a:pPr indent="0" lvl="0" marL="0" rtl="0" algn="l">
              <a:spcBef>
                <a:spcPts val="0"/>
              </a:spcBef>
              <a:spcAft>
                <a:spcPts val="0"/>
              </a:spcAft>
              <a:buClr>
                <a:schemeClr val="dk1"/>
              </a:buClr>
              <a:buSzPts val="1100"/>
              <a:buFont typeface="Arial"/>
              <a:buNone/>
            </a:pPr>
            <a:r>
              <a:rPr lang="ko" sz="1100"/>
              <a:t>Timing Attack</a:t>
            </a:r>
            <a:br>
              <a:rPr lang="ko" sz="1100"/>
            </a:br>
            <a:r>
              <a:rPr lang="ko" sz="1100"/>
              <a:t>(</a:t>
            </a:r>
            <a:r>
              <a:rPr lang="ko" sz="1100"/>
              <a:t>Immediately after</a:t>
            </a:r>
            <a:r>
              <a:rPr lang="ko" sz="1100"/>
              <a:t> normal login of control socket,</a:t>
            </a:r>
            <a:br>
              <a:rPr lang="ko" sz="1100"/>
            </a:br>
            <a:r>
              <a:rPr lang="ko" sz="1100"/>
              <a:t> try to connect 3 socket except for control socket)</a:t>
            </a:r>
            <a:endParaRPr sz="1100"/>
          </a:p>
          <a:p>
            <a:pPr indent="0" lvl="0" marL="0" rtl="0" algn="l">
              <a:spcBef>
                <a:spcPts val="1200"/>
              </a:spcBef>
              <a:spcAft>
                <a:spcPts val="0"/>
              </a:spcAft>
              <a:buNone/>
            </a:pPr>
            <a:r>
              <a:rPr b="1" lang="ko" sz="1100"/>
              <a:t>Attack Result: </a:t>
            </a:r>
            <a:endParaRPr b="1" sz="1100"/>
          </a:p>
          <a:p>
            <a:pPr indent="0" lvl="0" marL="0" rtl="0" algn="l">
              <a:spcBef>
                <a:spcPts val="0"/>
              </a:spcBef>
              <a:spcAft>
                <a:spcPts val="0"/>
              </a:spcAft>
              <a:buNone/>
            </a:pPr>
            <a:r>
              <a:rPr lang="ko" sz="1100"/>
              <a:t>The attacker can </a:t>
            </a:r>
            <a:r>
              <a:rPr lang="ko" sz="1100"/>
              <a:t>sniff</a:t>
            </a:r>
            <a:r>
              <a:rPr lang="ko" sz="1100"/>
              <a:t> the video</a:t>
            </a:r>
            <a:endParaRPr sz="1100"/>
          </a:p>
          <a:p>
            <a:pPr indent="0" lvl="0" marL="0" rtl="0" algn="l">
              <a:spcBef>
                <a:spcPts val="1200"/>
              </a:spcBef>
              <a:spcAft>
                <a:spcPts val="0"/>
              </a:spcAft>
              <a:buClr>
                <a:schemeClr val="dk1"/>
              </a:buClr>
              <a:buSzPts val="1100"/>
              <a:buFont typeface="Arial"/>
              <a:buNone/>
            </a:pPr>
            <a:r>
              <a:rPr b="1" lang="ko" sz="1100"/>
              <a:t>Recommended Mitigation: </a:t>
            </a:r>
            <a:endParaRPr b="1" sz="1100"/>
          </a:p>
          <a:p>
            <a:pPr indent="0" lvl="0" marL="0" rtl="0" algn="l">
              <a:spcBef>
                <a:spcPts val="0"/>
              </a:spcBef>
              <a:spcAft>
                <a:spcPts val="1200"/>
              </a:spcAft>
              <a:buNone/>
            </a:pPr>
            <a:r>
              <a:rPr lang="ko" sz="1100"/>
              <a:t>Use same session key over 4 connection</a:t>
            </a:r>
            <a:br>
              <a:rPr lang="ko" sz="1100"/>
            </a:br>
            <a:r>
              <a:rPr lang="ko" sz="1100"/>
              <a:t>Authenticate every socket connection</a:t>
            </a:r>
            <a:endParaRPr sz="1100"/>
          </a:p>
        </p:txBody>
      </p:sp>
      <p:sp>
        <p:nvSpPr>
          <p:cNvPr id="508" name="Google Shape;508;p48"/>
          <p:cNvSpPr txBox="1"/>
          <p:nvPr/>
        </p:nvSpPr>
        <p:spPr>
          <a:xfrm>
            <a:off x="4167175" y="573425"/>
            <a:ext cx="46653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Phase 2</a:t>
            </a:r>
            <a:endParaRPr sz="2000">
              <a:solidFill>
                <a:schemeClr val="dk2"/>
              </a:solidFill>
            </a:endParaRPr>
          </a:p>
        </p:txBody>
      </p:sp>
      <p:sp>
        <p:nvSpPr>
          <p:cNvPr id="509" name="Google Shape;509;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
        <p:nvSpPr>
          <p:cNvPr id="510" name="Google Shape;510;p48"/>
          <p:cNvSpPr/>
          <p:nvPr/>
        </p:nvSpPr>
        <p:spPr>
          <a:xfrm>
            <a:off x="6110100" y="2051225"/>
            <a:ext cx="2798700" cy="1946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8"/>
          <p:cNvSpPr/>
          <p:nvPr/>
        </p:nvSpPr>
        <p:spPr>
          <a:xfrm>
            <a:off x="6110100" y="4098175"/>
            <a:ext cx="2798700" cy="65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8"/>
          <p:cNvSpPr/>
          <p:nvPr/>
        </p:nvSpPr>
        <p:spPr>
          <a:xfrm>
            <a:off x="5272438" y="3330963"/>
            <a:ext cx="532872" cy="414450"/>
          </a:xfrm>
          <a:prstGeom prst="irregularSeal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8"/>
          <p:cNvSpPr txBox="1"/>
          <p:nvPr/>
        </p:nvSpPr>
        <p:spPr>
          <a:xfrm>
            <a:off x="5246225" y="3384300"/>
            <a:ext cx="585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dk1"/>
                </a:solidFill>
              </a:rPr>
              <a:t>ATTACK</a:t>
            </a:r>
            <a:endParaRPr sz="800">
              <a:solidFill>
                <a:schemeClr val="dk1"/>
              </a:solidFill>
            </a:endParaRPr>
          </a:p>
        </p:txBody>
      </p:sp>
      <p:cxnSp>
        <p:nvCxnSpPr>
          <p:cNvPr id="514" name="Google Shape;514;p48"/>
          <p:cNvCxnSpPr>
            <a:endCxn id="513" idx="2"/>
          </p:cNvCxnSpPr>
          <p:nvPr/>
        </p:nvCxnSpPr>
        <p:spPr>
          <a:xfrm rot="10800000">
            <a:off x="5538875" y="3692100"/>
            <a:ext cx="550800" cy="606000"/>
          </a:xfrm>
          <a:prstGeom prst="straightConnector1">
            <a:avLst/>
          </a:prstGeom>
          <a:noFill/>
          <a:ln cap="flat" cmpd="sng" w="9525">
            <a:solidFill>
              <a:srgbClr val="FF0000"/>
            </a:solidFill>
            <a:prstDash val="solid"/>
            <a:round/>
            <a:headEnd len="med" w="med" type="none"/>
            <a:tailEnd len="med" w="med" type="triangle"/>
          </a:ln>
        </p:spPr>
      </p:cxnSp>
      <p:sp>
        <p:nvSpPr>
          <p:cNvPr id="515" name="Google Shape;515;p48"/>
          <p:cNvSpPr txBox="1"/>
          <p:nvPr/>
        </p:nvSpPr>
        <p:spPr>
          <a:xfrm>
            <a:off x="7762525" y="1705625"/>
            <a:ext cx="138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t>w/ A</a:t>
            </a:r>
            <a:r>
              <a:rPr lang="ko" sz="1200"/>
              <a:t>uthentication</a:t>
            </a:r>
            <a:endParaRPr sz="1200"/>
          </a:p>
        </p:txBody>
      </p:sp>
      <p:sp>
        <p:nvSpPr>
          <p:cNvPr id="516" name="Google Shape;516;p48"/>
          <p:cNvSpPr txBox="1"/>
          <p:nvPr/>
        </p:nvSpPr>
        <p:spPr>
          <a:xfrm>
            <a:off x="7382125" y="4749175"/>
            <a:ext cx="145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solidFill>
                  <a:schemeClr val="dk1"/>
                </a:solidFill>
              </a:rPr>
              <a:t>w/o Authentication</a:t>
            </a:r>
            <a:endParaRPr sz="1200"/>
          </a:p>
        </p:txBody>
      </p:sp>
      <p:pic>
        <p:nvPicPr>
          <p:cNvPr id="517" name="Google Shape;517;p48"/>
          <p:cNvPicPr preferRelativeResize="0"/>
          <p:nvPr/>
        </p:nvPicPr>
        <p:blipFill>
          <a:blip r:embed="rId5">
            <a:alphaModFix/>
          </a:blip>
          <a:stretch>
            <a:fillRect/>
          </a:stretch>
        </p:blipFill>
        <p:spPr>
          <a:xfrm>
            <a:off x="3710650" y="1152475"/>
            <a:ext cx="1535575" cy="1742925"/>
          </a:xfrm>
          <a:prstGeom prst="rect">
            <a:avLst/>
          </a:prstGeom>
          <a:noFill/>
          <a:ln>
            <a:noFill/>
          </a:ln>
        </p:spPr>
      </p:pic>
      <p:pic>
        <p:nvPicPr>
          <p:cNvPr id="518" name="Google Shape;518;p48"/>
          <p:cNvPicPr preferRelativeResize="0"/>
          <p:nvPr/>
        </p:nvPicPr>
        <p:blipFill>
          <a:blip r:embed="rId6">
            <a:alphaModFix/>
          </a:blip>
          <a:stretch>
            <a:fillRect/>
          </a:stretch>
        </p:blipFill>
        <p:spPr>
          <a:xfrm>
            <a:off x="3023200" y="3201513"/>
            <a:ext cx="2223025" cy="1587165"/>
          </a:xfrm>
          <a:prstGeom prst="rect">
            <a:avLst/>
          </a:prstGeom>
          <a:noFill/>
          <a:ln>
            <a:noFill/>
          </a:ln>
        </p:spPr>
      </p:pic>
      <p:cxnSp>
        <p:nvCxnSpPr>
          <p:cNvPr id="519" name="Google Shape;519;p48"/>
          <p:cNvCxnSpPr>
            <a:endCxn id="517" idx="3"/>
          </p:cNvCxnSpPr>
          <p:nvPr/>
        </p:nvCxnSpPr>
        <p:spPr>
          <a:xfrm rot="10800000">
            <a:off x="5246225" y="2023938"/>
            <a:ext cx="843300" cy="658200"/>
          </a:xfrm>
          <a:prstGeom prst="straightConnector1">
            <a:avLst/>
          </a:prstGeom>
          <a:noFill/>
          <a:ln cap="flat" cmpd="sng" w="9525">
            <a:solidFill>
              <a:srgbClr val="FF0000"/>
            </a:solidFill>
            <a:prstDash val="solid"/>
            <a:round/>
            <a:headEnd len="med" w="med" type="none"/>
            <a:tailEnd len="med" w="med" type="triangle"/>
          </a:ln>
        </p:spPr>
      </p:cxnSp>
      <p:sp>
        <p:nvSpPr>
          <p:cNvPr id="520" name="Google Shape;520;p48"/>
          <p:cNvSpPr txBox="1"/>
          <p:nvPr/>
        </p:nvSpPr>
        <p:spPr>
          <a:xfrm>
            <a:off x="3787688" y="2839775"/>
            <a:ext cx="138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t>&lt; normal login &gt;</a:t>
            </a:r>
            <a:endParaRPr sz="1200"/>
          </a:p>
        </p:txBody>
      </p:sp>
      <p:sp>
        <p:nvSpPr>
          <p:cNvPr id="521" name="Google Shape;521;p48"/>
          <p:cNvSpPr txBox="1"/>
          <p:nvPr/>
        </p:nvSpPr>
        <p:spPr>
          <a:xfrm>
            <a:off x="3443950" y="4655325"/>
            <a:ext cx="1381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t>&lt; attack w/o authentication &gt;</a:t>
            </a:r>
            <a:endParaRPr sz="1200"/>
          </a:p>
        </p:txBody>
      </p:sp>
      <p:sp>
        <p:nvSpPr>
          <p:cNvPr id="522" name="Google Shape;522;p48"/>
          <p:cNvSpPr/>
          <p:nvPr/>
        </p:nvSpPr>
        <p:spPr>
          <a:xfrm>
            <a:off x="3079092" y="3343248"/>
            <a:ext cx="985200" cy="554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49"/>
          <p:cNvPicPr preferRelativeResize="0"/>
          <p:nvPr/>
        </p:nvPicPr>
        <p:blipFill>
          <a:blip r:embed="rId3">
            <a:alphaModFix/>
          </a:blip>
          <a:stretch>
            <a:fillRect/>
          </a:stretch>
        </p:blipFill>
        <p:spPr>
          <a:xfrm>
            <a:off x="5786975" y="1248325"/>
            <a:ext cx="3273926" cy="2969902"/>
          </a:xfrm>
          <a:prstGeom prst="rect">
            <a:avLst/>
          </a:prstGeom>
          <a:noFill/>
          <a:ln>
            <a:noFill/>
          </a:ln>
        </p:spPr>
      </p:pic>
      <p:sp>
        <p:nvSpPr>
          <p:cNvPr id="528" name="Google Shape;528;p49"/>
          <p:cNvSpPr txBox="1"/>
          <p:nvPr>
            <p:ph idx="1" type="body"/>
          </p:nvPr>
        </p:nvSpPr>
        <p:spPr>
          <a:xfrm>
            <a:off x="311700" y="1152475"/>
            <a:ext cx="3618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ko" sz="1100"/>
              <a:t>Vulnerability: </a:t>
            </a:r>
            <a:endParaRPr b="1" sz="1100"/>
          </a:p>
          <a:p>
            <a:pPr indent="0" lvl="0" marL="0" rtl="0" algn="l">
              <a:spcBef>
                <a:spcPts val="0"/>
              </a:spcBef>
              <a:spcAft>
                <a:spcPts val="0"/>
              </a:spcAft>
              <a:buClr>
                <a:schemeClr val="dk1"/>
              </a:buClr>
              <a:buSzPts val="1100"/>
              <a:buFont typeface="Arial"/>
              <a:buNone/>
            </a:pPr>
            <a:r>
              <a:rPr lang="ko" sz="1100"/>
              <a:t>A person can have different names on learning mode</a:t>
            </a:r>
            <a:endParaRPr sz="1100"/>
          </a:p>
          <a:p>
            <a:pPr indent="0" lvl="0" marL="0" rtl="0" algn="l">
              <a:spcBef>
                <a:spcPts val="1200"/>
              </a:spcBef>
              <a:spcAft>
                <a:spcPts val="0"/>
              </a:spcAft>
              <a:buNone/>
            </a:pPr>
            <a:r>
              <a:rPr b="1" lang="ko" sz="1100"/>
              <a:t>Attack Scenario (how to test):</a:t>
            </a:r>
            <a:endParaRPr b="1" sz="1100"/>
          </a:p>
          <a:p>
            <a:pPr indent="-298450" lvl="0" marL="457200" rtl="0" algn="l">
              <a:spcBef>
                <a:spcPts val="0"/>
              </a:spcBef>
              <a:spcAft>
                <a:spcPts val="0"/>
              </a:spcAft>
              <a:buSzPts val="1100"/>
              <a:buAutoNum type="arabicPeriod"/>
            </a:pPr>
            <a:r>
              <a:rPr lang="ko" sz="1100"/>
              <a:t>Save a face to a new name ‘park’</a:t>
            </a:r>
            <a:endParaRPr sz="1100"/>
          </a:p>
          <a:p>
            <a:pPr indent="-298450" lvl="0" marL="457200" rtl="0" algn="l">
              <a:spcBef>
                <a:spcPts val="0"/>
              </a:spcBef>
              <a:spcAft>
                <a:spcPts val="0"/>
              </a:spcAft>
              <a:buSzPts val="1100"/>
              <a:buAutoNum type="arabicPeriod"/>
            </a:pPr>
            <a:r>
              <a:rPr lang="ko" sz="1100"/>
              <a:t>Press pause button when that face is shown and recognized.</a:t>
            </a:r>
            <a:endParaRPr sz="1100"/>
          </a:p>
          <a:p>
            <a:pPr indent="-298450" lvl="0" marL="457200" rtl="0" algn="l">
              <a:spcBef>
                <a:spcPts val="0"/>
              </a:spcBef>
              <a:spcAft>
                <a:spcPts val="0"/>
              </a:spcAft>
              <a:buSzPts val="1100"/>
              <a:buAutoNum type="arabicPeriod"/>
            </a:pPr>
            <a:r>
              <a:rPr lang="ko" sz="1100"/>
              <a:t>Save it with another name ‘kim’</a:t>
            </a:r>
            <a:endParaRPr sz="1100"/>
          </a:p>
          <a:p>
            <a:pPr indent="0" lvl="0" marL="0" rtl="0" algn="l">
              <a:spcBef>
                <a:spcPts val="1200"/>
              </a:spcBef>
              <a:spcAft>
                <a:spcPts val="0"/>
              </a:spcAft>
              <a:buNone/>
            </a:pPr>
            <a:r>
              <a:rPr b="1" lang="ko" sz="1100"/>
              <a:t>Attack Result: </a:t>
            </a:r>
            <a:endParaRPr b="1" sz="1100"/>
          </a:p>
          <a:p>
            <a:pPr indent="0" lvl="0" marL="0" rtl="0" algn="l">
              <a:spcBef>
                <a:spcPts val="0"/>
              </a:spcBef>
              <a:spcAft>
                <a:spcPts val="0"/>
              </a:spcAft>
              <a:buNone/>
            </a:pPr>
            <a:r>
              <a:rPr lang="ko" sz="1100"/>
              <a:t>The same face is recognized alternately with different names ‘park’ and ‘kim’ depending on the conditions such as angle, lighting.</a:t>
            </a:r>
            <a:endParaRPr sz="1100"/>
          </a:p>
          <a:p>
            <a:pPr indent="0" lvl="0" marL="0" rtl="0" algn="l">
              <a:spcBef>
                <a:spcPts val="1200"/>
              </a:spcBef>
              <a:spcAft>
                <a:spcPts val="0"/>
              </a:spcAft>
              <a:buClr>
                <a:schemeClr val="dk1"/>
              </a:buClr>
              <a:buSzPts val="1100"/>
              <a:buFont typeface="Arial"/>
              <a:buNone/>
            </a:pPr>
            <a:r>
              <a:rPr b="1" lang="ko" sz="1100"/>
              <a:t>Recommended Mitigation:</a:t>
            </a:r>
            <a:endParaRPr b="1" sz="1100"/>
          </a:p>
          <a:p>
            <a:pPr indent="0" lvl="0" marL="0" rtl="0" algn="l">
              <a:spcBef>
                <a:spcPts val="0"/>
              </a:spcBef>
              <a:spcAft>
                <a:spcPts val="1200"/>
              </a:spcAft>
              <a:buClr>
                <a:schemeClr val="dk1"/>
              </a:buClr>
              <a:buSzPts val="1100"/>
              <a:buFont typeface="Arial"/>
              <a:buNone/>
            </a:pPr>
            <a:r>
              <a:rPr lang="ko" sz="1100"/>
              <a:t>Add a logic NOT to allow another name for already recognized face</a:t>
            </a:r>
            <a:endParaRPr sz="1100"/>
          </a:p>
        </p:txBody>
      </p:sp>
      <p:sp>
        <p:nvSpPr>
          <p:cNvPr id="529" name="Google Shape;529;p4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400"/>
              <a:t>Attack Scenario 3 - </a:t>
            </a:r>
            <a:r>
              <a:rPr lang="ko" sz="1600"/>
              <a:t>A face with Various Names</a:t>
            </a:r>
            <a:endParaRPr sz="1600"/>
          </a:p>
        </p:txBody>
      </p:sp>
      <p:sp>
        <p:nvSpPr>
          <p:cNvPr id="530" name="Google Shape;530;p49"/>
          <p:cNvSpPr txBox="1"/>
          <p:nvPr/>
        </p:nvSpPr>
        <p:spPr>
          <a:xfrm>
            <a:off x="4167175" y="573425"/>
            <a:ext cx="46653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Phase 2</a:t>
            </a:r>
            <a:endParaRPr sz="2000">
              <a:solidFill>
                <a:schemeClr val="dk2"/>
              </a:solidFill>
            </a:endParaRPr>
          </a:p>
        </p:txBody>
      </p:sp>
      <p:pic>
        <p:nvPicPr>
          <p:cNvPr id="531" name="Google Shape;531;p49"/>
          <p:cNvPicPr preferRelativeResize="0"/>
          <p:nvPr/>
        </p:nvPicPr>
        <p:blipFill>
          <a:blip r:embed="rId4">
            <a:alphaModFix/>
          </a:blip>
          <a:stretch>
            <a:fillRect/>
          </a:stretch>
        </p:blipFill>
        <p:spPr>
          <a:xfrm>
            <a:off x="5162788" y="3788738"/>
            <a:ext cx="3800475" cy="1171575"/>
          </a:xfrm>
          <a:prstGeom prst="rect">
            <a:avLst/>
          </a:prstGeom>
          <a:noFill/>
          <a:ln cap="flat" cmpd="sng" w="9525">
            <a:solidFill>
              <a:schemeClr val="dk1"/>
            </a:solidFill>
            <a:prstDash val="solid"/>
            <a:round/>
            <a:headEnd len="sm" w="sm" type="none"/>
            <a:tailEnd len="sm" w="sm" type="none"/>
          </a:ln>
        </p:spPr>
      </p:pic>
      <p:sp>
        <p:nvSpPr>
          <p:cNvPr id="532" name="Google Shape;532;p49"/>
          <p:cNvSpPr/>
          <p:nvPr/>
        </p:nvSpPr>
        <p:spPr>
          <a:xfrm>
            <a:off x="6874438" y="3511663"/>
            <a:ext cx="532872" cy="414450"/>
          </a:xfrm>
          <a:prstGeom prst="irregularSeal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9"/>
          <p:cNvSpPr txBox="1"/>
          <p:nvPr/>
        </p:nvSpPr>
        <p:spPr>
          <a:xfrm>
            <a:off x="6848225" y="3565000"/>
            <a:ext cx="585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dk1"/>
                </a:solidFill>
              </a:rPr>
              <a:t>ATTACK</a:t>
            </a:r>
            <a:endParaRPr sz="800">
              <a:solidFill>
                <a:schemeClr val="dk1"/>
              </a:solidFill>
            </a:endParaRPr>
          </a:p>
        </p:txBody>
      </p:sp>
      <p:cxnSp>
        <p:nvCxnSpPr>
          <p:cNvPr id="534" name="Google Shape;534;p49"/>
          <p:cNvCxnSpPr/>
          <p:nvPr/>
        </p:nvCxnSpPr>
        <p:spPr>
          <a:xfrm flipH="1">
            <a:off x="7311125" y="3108300"/>
            <a:ext cx="421800" cy="562500"/>
          </a:xfrm>
          <a:prstGeom prst="straightConnector1">
            <a:avLst/>
          </a:prstGeom>
          <a:noFill/>
          <a:ln cap="flat" cmpd="sng" w="9525">
            <a:solidFill>
              <a:srgbClr val="FF0000"/>
            </a:solidFill>
            <a:prstDash val="solid"/>
            <a:round/>
            <a:headEnd len="med" w="med" type="none"/>
            <a:tailEnd len="med" w="med" type="triangle"/>
          </a:ln>
        </p:spPr>
      </p:cxnSp>
      <p:pic>
        <p:nvPicPr>
          <p:cNvPr id="535" name="Google Shape;535;p49"/>
          <p:cNvPicPr preferRelativeResize="0"/>
          <p:nvPr/>
        </p:nvPicPr>
        <p:blipFill rotWithShape="1">
          <a:blip r:embed="rId5">
            <a:alphaModFix/>
          </a:blip>
          <a:srcRect b="0" l="0" r="49351" t="0"/>
          <a:stretch/>
        </p:blipFill>
        <p:spPr>
          <a:xfrm>
            <a:off x="3937522" y="1571975"/>
            <a:ext cx="1863140" cy="2170200"/>
          </a:xfrm>
          <a:prstGeom prst="rect">
            <a:avLst/>
          </a:prstGeom>
          <a:noFill/>
          <a:ln>
            <a:noFill/>
          </a:ln>
        </p:spPr>
      </p:pic>
      <p:sp>
        <p:nvSpPr>
          <p:cNvPr id="536" name="Google Shape;536;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50"/>
          <p:cNvPicPr preferRelativeResize="0"/>
          <p:nvPr/>
        </p:nvPicPr>
        <p:blipFill>
          <a:blip r:embed="rId3">
            <a:alphaModFix/>
          </a:blip>
          <a:stretch>
            <a:fillRect/>
          </a:stretch>
        </p:blipFill>
        <p:spPr>
          <a:xfrm>
            <a:off x="5655093" y="1152475"/>
            <a:ext cx="3488906" cy="3991025"/>
          </a:xfrm>
          <a:prstGeom prst="rect">
            <a:avLst/>
          </a:prstGeom>
          <a:noFill/>
          <a:ln>
            <a:noFill/>
          </a:ln>
        </p:spPr>
      </p:pic>
      <p:sp>
        <p:nvSpPr>
          <p:cNvPr id="542" name="Google Shape;542;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Clr>
                <a:schemeClr val="dk1"/>
              </a:buClr>
              <a:buSzPts val="770"/>
              <a:buFont typeface="Arial"/>
              <a:buNone/>
            </a:pPr>
            <a:r>
              <a:rPr b="1" lang="ko" sz="1060"/>
              <a:t>Vulnerab</a:t>
            </a:r>
            <a:r>
              <a:rPr b="1" lang="ko" sz="1060"/>
              <a:t>ility: </a:t>
            </a:r>
            <a:endParaRPr b="1" sz="1060"/>
          </a:p>
          <a:p>
            <a:pPr indent="0" lvl="0" marL="0" rtl="0" algn="l">
              <a:lnSpc>
                <a:spcPct val="95000"/>
              </a:lnSpc>
              <a:spcBef>
                <a:spcPts val="0"/>
              </a:spcBef>
              <a:spcAft>
                <a:spcPts val="0"/>
              </a:spcAft>
              <a:buClr>
                <a:schemeClr val="dk1"/>
              </a:buClr>
              <a:buSzPts val="770"/>
              <a:buFont typeface="Arial"/>
              <a:buNone/>
            </a:pPr>
            <a:r>
              <a:rPr lang="ko" sz="1060"/>
              <a:t>ID/PW</a:t>
            </a:r>
            <a:r>
              <a:rPr lang="ko" sz="1060"/>
              <a:t> are checked only one time,</a:t>
            </a:r>
            <a:br>
              <a:rPr lang="ko" sz="1060"/>
            </a:br>
            <a:r>
              <a:rPr lang="ko" sz="1060"/>
              <a:t>so one-block detour enables to avoid authentication</a:t>
            </a:r>
            <a:endParaRPr sz="1060"/>
          </a:p>
          <a:p>
            <a:pPr indent="0" lvl="0" marL="0" rtl="0" algn="l">
              <a:lnSpc>
                <a:spcPct val="95000"/>
              </a:lnSpc>
              <a:spcBef>
                <a:spcPts val="1200"/>
              </a:spcBef>
              <a:spcAft>
                <a:spcPts val="0"/>
              </a:spcAft>
              <a:buSzPts val="770"/>
              <a:buNone/>
            </a:pPr>
            <a:r>
              <a:rPr b="1" lang="ko" sz="1060"/>
              <a:t>Attack Scenario (how to test):</a:t>
            </a:r>
            <a:endParaRPr b="1" sz="1060"/>
          </a:p>
          <a:p>
            <a:pPr indent="-295910" lvl="0" marL="457200" rtl="0" algn="l">
              <a:lnSpc>
                <a:spcPct val="95000"/>
              </a:lnSpc>
              <a:spcBef>
                <a:spcPts val="0"/>
              </a:spcBef>
              <a:spcAft>
                <a:spcPts val="0"/>
              </a:spcAft>
              <a:buSzPts val="1060"/>
              <a:buAutoNum type="arabicPeriod"/>
            </a:pPr>
            <a:r>
              <a:rPr lang="ko" sz="1060"/>
              <a:t>Dis</a:t>
            </a:r>
            <a:r>
              <a:rPr lang="ko" sz="1060"/>
              <a:t>assemble</a:t>
            </a:r>
            <a:r>
              <a:rPr lang="ko" sz="1060"/>
              <a:t> the server software using </a:t>
            </a:r>
            <a:r>
              <a:rPr lang="ko" sz="1060" u="sng">
                <a:solidFill>
                  <a:schemeClr val="hlink"/>
                </a:solidFill>
                <a:hlinkClick r:id="rId4"/>
              </a:rPr>
              <a:t>rizin </a:t>
            </a:r>
            <a:endParaRPr sz="1060"/>
          </a:p>
          <a:p>
            <a:pPr indent="-295910" lvl="0" marL="457200" rtl="0" algn="l">
              <a:lnSpc>
                <a:spcPct val="95000"/>
              </a:lnSpc>
              <a:spcBef>
                <a:spcPts val="0"/>
              </a:spcBef>
              <a:spcAft>
                <a:spcPts val="0"/>
              </a:spcAft>
              <a:buSzPts val="1060"/>
              <a:buAutoNum type="arabicPeriod"/>
            </a:pPr>
            <a:r>
              <a:rPr lang="ko" sz="1060"/>
              <a:t>Find out the authentication function </a:t>
            </a:r>
            <a:br>
              <a:rPr lang="ko" sz="1060"/>
            </a:br>
            <a:r>
              <a:rPr lang="ko" sz="1060"/>
              <a:t>and modify it to always return true</a:t>
            </a:r>
            <a:endParaRPr sz="1060"/>
          </a:p>
          <a:p>
            <a:pPr indent="0" lvl="0" marL="0" rtl="0" algn="l">
              <a:lnSpc>
                <a:spcPct val="95000"/>
              </a:lnSpc>
              <a:spcBef>
                <a:spcPts val="1200"/>
              </a:spcBef>
              <a:spcAft>
                <a:spcPts val="0"/>
              </a:spcAft>
              <a:buSzPts val="770"/>
              <a:buNone/>
            </a:pPr>
            <a:r>
              <a:rPr b="1" lang="ko" sz="1060"/>
              <a:t>Attack Result: </a:t>
            </a:r>
            <a:endParaRPr b="1" sz="1060"/>
          </a:p>
          <a:p>
            <a:pPr indent="0" lvl="0" marL="0" rtl="0" algn="l">
              <a:lnSpc>
                <a:spcPct val="95000"/>
              </a:lnSpc>
              <a:spcBef>
                <a:spcPts val="0"/>
              </a:spcBef>
              <a:spcAft>
                <a:spcPts val="0"/>
              </a:spcAft>
              <a:buSzPts val="770"/>
              <a:buNone/>
            </a:pPr>
            <a:r>
              <a:rPr lang="ko" sz="1060"/>
              <a:t>Unauthorized users are able to access the system</a:t>
            </a:r>
            <a:endParaRPr sz="1060"/>
          </a:p>
          <a:p>
            <a:pPr indent="0" lvl="0" marL="0" rtl="0" algn="l">
              <a:lnSpc>
                <a:spcPct val="95000"/>
              </a:lnSpc>
              <a:spcBef>
                <a:spcPts val="1200"/>
              </a:spcBef>
              <a:spcAft>
                <a:spcPts val="0"/>
              </a:spcAft>
              <a:buClr>
                <a:schemeClr val="dk1"/>
              </a:buClr>
              <a:buSzPts val="770"/>
              <a:buFont typeface="Arial"/>
              <a:buNone/>
            </a:pPr>
            <a:r>
              <a:rPr b="1" lang="ko" sz="1060"/>
              <a:t>Recommended Mitigation:</a:t>
            </a:r>
            <a:endParaRPr b="1" sz="1060"/>
          </a:p>
          <a:p>
            <a:pPr indent="-295910" lvl="0" marL="457200" rtl="0" algn="l">
              <a:lnSpc>
                <a:spcPct val="95000"/>
              </a:lnSpc>
              <a:spcBef>
                <a:spcPts val="0"/>
              </a:spcBef>
              <a:spcAft>
                <a:spcPts val="0"/>
              </a:spcAft>
              <a:buSzPts val="1060"/>
              <a:buAutoNum type="arabicPeriod"/>
            </a:pPr>
            <a:r>
              <a:rPr lang="ko" sz="1060"/>
              <a:t>Repeatedly </a:t>
            </a:r>
            <a:r>
              <a:rPr lang="ko" sz="1060"/>
              <a:t>use authentication credentials</a:t>
            </a:r>
            <a:br>
              <a:rPr lang="ko" sz="1060"/>
            </a:br>
            <a:r>
              <a:rPr lang="ko" sz="1060"/>
              <a:t>(e.g., use hashed ID and PW as </a:t>
            </a:r>
            <a:br>
              <a:rPr lang="ko" sz="1060"/>
            </a:br>
            <a:r>
              <a:rPr lang="ko" sz="1060"/>
              <a:t>authentication token and server keeps</a:t>
            </a:r>
            <a:br>
              <a:rPr lang="ko" sz="1060"/>
            </a:br>
            <a:r>
              <a:rPr lang="ko" sz="1060"/>
              <a:t>requesting it for every functionality)</a:t>
            </a:r>
            <a:endParaRPr sz="1060"/>
          </a:p>
        </p:txBody>
      </p:sp>
      <p:sp>
        <p:nvSpPr>
          <p:cNvPr id="543" name="Google Shape;543;p5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400"/>
              <a:t>Attack Scenario 4 - </a:t>
            </a:r>
            <a:r>
              <a:rPr lang="ko" sz="1600"/>
              <a:t>Authentication Bypassing</a:t>
            </a:r>
            <a:endParaRPr sz="1600"/>
          </a:p>
        </p:txBody>
      </p:sp>
      <p:grpSp>
        <p:nvGrpSpPr>
          <p:cNvPr id="544" name="Google Shape;544;p50"/>
          <p:cNvGrpSpPr/>
          <p:nvPr/>
        </p:nvGrpSpPr>
        <p:grpSpPr>
          <a:xfrm>
            <a:off x="4001425" y="3640627"/>
            <a:ext cx="3151025" cy="1450325"/>
            <a:chOff x="6878250" y="1335825"/>
            <a:chExt cx="3151025" cy="1450325"/>
          </a:xfrm>
        </p:grpSpPr>
        <p:pic>
          <p:nvPicPr>
            <p:cNvPr id="545" name="Google Shape;545;p50"/>
            <p:cNvPicPr preferRelativeResize="0"/>
            <p:nvPr/>
          </p:nvPicPr>
          <p:blipFill rotWithShape="1">
            <a:blip r:embed="rId5">
              <a:alphaModFix/>
            </a:blip>
            <a:srcRect b="57158" l="0" r="44949" t="0"/>
            <a:stretch/>
          </p:blipFill>
          <p:spPr>
            <a:xfrm>
              <a:off x="6878250" y="1335825"/>
              <a:ext cx="3151025" cy="1450325"/>
            </a:xfrm>
            <a:prstGeom prst="rect">
              <a:avLst/>
            </a:prstGeom>
            <a:noFill/>
            <a:ln>
              <a:noFill/>
            </a:ln>
          </p:spPr>
        </p:pic>
        <p:sp>
          <p:nvSpPr>
            <p:cNvPr id="546" name="Google Shape;546;p50"/>
            <p:cNvSpPr/>
            <p:nvPr/>
          </p:nvSpPr>
          <p:spPr>
            <a:xfrm>
              <a:off x="7174899" y="1533400"/>
              <a:ext cx="1155900" cy="414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 name="Google Shape;547;p50"/>
          <p:cNvSpPr txBox="1"/>
          <p:nvPr/>
        </p:nvSpPr>
        <p:spPr>
          <a:xfrm>
            <a:off x="4167175" y="573425"/>
            <a:ext cx="46653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Phase 2</a:t>
            </a:r>
            <a:endParaRPr sz="2000">
              <a:solidFill>
                <a:schemeClr val="dk2"/>
              </a:solidFill>
            </a:endParaRPr>
          </a:p>
        </p:txBody>
      </p:sp>
      <p:sp>
        <p:nvSpPr>
          <p:cNvPr id="548" name="Google Shape;548;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grpSp>
        <p:nvGrpSpPr>
          <p:cNvPr id="549" name="Google Shape;549;p50"/>
          <p:cNvGrpSpPr/>
          <p:nvPr/>
        </p:nvGrpSpPr>
        <p:grpSpPr>
          <a:xfrm>
            <a:off x="7127100" y="3765100"/>
            <a:ext cx="884700" cy="817813"/>
            <a:chOff x="6619625" y="3108300"/>
            <a:chExt cx="884700" cy="817813"/>
          </a:xfrm>
        </p:grpSpPr>
        <p:cxnSp>
          <p:nvCxnSpPr>
            <p:cNvPr id="550" name="Google Shape;550;p50"/>
            <p:cNvCxnSpPr/>
            <p:nvPr/>
          </p:nvCxnSpPr>
          <p:spPr>
            <a:xfrm flipH="1">
              <a:off x="7082525" y="3108300"/>
              <a:ext cx="421800" cy="562500"/>
            </a:xfrm>
            <a:prstGeom prst="straightConnector1">
              <a:avLst/>
            </a:prstGeom>
            <a:noFill/>
            <a:ln cap="flat" cmpd="sng" w="9525">
              <a:solidFill>
                <a:srgbClr val="FF0000"/>
              </a:solidFill>
              <a:prstDash val="solid"/>
              <a:round/>
              <a:headEnd len="med" w="med" type="none"/>
              <a:tailEnd len="med" w="med" type="triangle"/>
            </a:ln>
          </p:spPr>
        </p:cxnSp>
        <p:sp>
          <p:nvSpPr>
            <p:cNvPr id="551" name="Google Shape;551;p50"/>
            <p:cNvSpPr/>
            <p:nvPr/>
          </p:nvSpPr>
          <p:spPr>
            <a:xfrm>
              <a:off x="6645838" y="3511663"/>
              <a:ext cx="532872" cy="414450"/>
            </a:xfrm>
            <a:prstGeom prst="irregularSeal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0"/>
            <p:cNvSpPr txBox="1"/>
            <p:nvPr/>
          </p:nvSpPr>
          <p:spPr>
            <a:xfrm>
              <a:off x="6619625" y="3565000"/>
              <a:ext cx="585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dk1"/>
                  </a:solidFill>
                </a:rPr>
                <a:t>ATTACK</a:t>
              </a:r>
              <a:endParaRPr sz="800">
                <a:solidFill>
                  <a:schemeClr val="dk1"/>
                </a:solidFill>
              </a:endParaRPr>
            </a:p>
          </p:txBody>
        </p:sp>
      </p:grpSp>
      <p:grpSp>
        <p:nvGrpSpPr>
          <p:cNvPr id="553" name="Google Shape;553;p50"/>
          <p:cNvGrpSpPr/>
          <p:nvPr/>
        </p:nvGrpSpPr>
        <p:grpSpPr>
          <a:xfrm>
            <a:off x="4001425" y="1093725"/>
            <a:ext cx="3426225" cy="2485050"/>
            <a:chOff x="4485975" y="1406675"/>
            <a:chExt cx="3426225" cy="2485050"/>
          </a:xfrm>
        </p:grpSpPr>
        <p:pic>
          <p:nvPicPr>
            <p:cNvPr id="554" name="Google Shape;554;p50"/>
            <p:cNvPicPr preferRelativeResize="0"/>
            <p:nvPr/>
          </p:nvPicPr>
          <p:blipFill rotWithShape="1">
            <a:blip r:embed="rId3">
              <a:alphaModFix/>
            </a:blip>
            <a:srcRect b="24179" l="44906" r="295" t="41073"/>
            <a:stretch/>
          </p:blipFill>
          <p:spPr>
            <a:xfrm>
              <a:off x="4485975" y="1406675"/>
              <a:ext cx="3426225" cy="2485050"/>
            </a:xfrm>
            <a:prstGeom prst="rect">
              <a:avLst/>
            </a:prstGeom>
            <a:noFill/>
            <a:ln cap="flat" cmpd="sng" w="9525">
              <a:solidFill>
                <a:schemeClr val="dk1"/>
              </a:solidFill>
              <a:prstDash val="solid"/>
              <a:round/>
              <a:headEnd len="sm" w="sm" type="none"/>
              <a:tailEnd len="sm" w="sm" type="none"/>
            </a:ln>
          </p:spPr>
        </p:pic>
        <p:sp>
          <p:nvSpPr>
            <p:cNvPr id="555" name="Google Shape;555;p50"/>
            <p:cNvSpPr/>
            <p:nvPr/>
          </p:nvSpPr>
          <p:spPr>
            <a:xfrm>
              <a:off x="5706950" y="1504125"/>
              <a:ext cx="160530" cy="1684473"/>
            </a:xfrm>
            <a:custGeom>
              <a:rect b="b" l="l" r="r" t="t"/>
              <a:pathLst>
                <a:path extrusionOk="0" h="61567" w="19547">
                  <a:moveTo>
                    <a:pt x="19547" y="0"/>
                  </a:moveTo>
                  <a:cubicBezTo>
                    <a:pt x="9726" y="2949"/>
                    <a:pt x="1392" y="13773"/>
                    <a:pt x="259" y="23964"/>
                  </a:cubicBezTo>
                  <a:cubicBezTo>
                    <a:pt x="-1298" y="37965"/>
                    <a:pt x="5460" y="61567"/>
                    <a:pt x="19547" y="61567"/>
                  </a:cubicBezTo>
                </a:path>
              </a:pathLst>
            </a:custGeom>
            <a:noFill/>
            <a:ln cap="flat" cmpd="sng" w="9525">
              <a:solidFill>
                <a:srgbClr val="FF0000"/>
              </a:solidFill>
              <a:prstDash val="solid"/>
              <a:round/>
              <a:headEnd len="med" w="med" type="none"/>
              <a:tailEnd len="med" w="med" type="triangle"/>
            </a:ln>
          </p:spPr>
        </p:sp>
        <p:cxnSp>
          <p:nvCxnSpPr>
            <p:cNvPr id="556" name="Google Shape;556;p50"/>
            <p:cNvCxnSpPr/>
            <p:nvPr/>
          </p:nvCxnSpPr>
          <p:spPr>
            <a:xfrm flipH="1">
              <a:off x="4666054" y="3170842"/>
              <a:ext cx="1169100" cy="4800"/>
            </a:xfrm>
            <a:prstGeom prst="straightConnector1">
              <a:avLst/>
            </a:prstGeom>
            <a:noFill/>
            <a:ln cap="flat" cmpd="sng" w="9525">
              <a:solidFill>
                <a:srgbClr val="FF0000"/>
              </a:solidFill>
              <a:prstDash val="solid"/>
              <a:round/>
              <a:headEnd len="med" w="med" type="none"/>
              <a:tailEnd len="med" w="med" type="triangle"/>
            </a:ln>
          </p:spPr>
        </p:cxnSp>
        <p:cxnSp>
          <p:nvCxnSpPr>
            <p:cNvPr id="557" name="Google Shape;557;p50"/>
            <p:cNvCxnSpPr/>
            <p:nvPr/>
          </p:nvCxnSpPr>
          <p:spPr>
            <a:xfrm flipH="1">
              <a:off x="4690426" y="1499313"/>
              <a:ext cx="1169100" cy="4800"/>
            </a:xfrm>
            <a:prstGeom prst="straightConnector1">
              <a:avLst/>
            </a:prstGeom>
            <a:noFill/>
            <a:ln cap="flat" cmpd="sng" w="9525">
              <a:solidFill>
                <a:srgbClr val="FF0000"/>
              </a:solidFill>
              <a:prstDash val="solid"/>
              <a:round/>
              <a:headEnd len="med" w="med" type="triangl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
                                        <p:tgtEl>
                                          <p:spTgt spid="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
                                        <p:tgtEl>
                                          <p:spTgt spid="5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400"/>
              <a:t>Penetration Test</a:t>
            </a:r>
            <a:endParaRPr sz="2400"/>
          </a:p>
        </p:txBody>
      </p:sp>
      <p:sp>
        <p:nvSpPr>
          <p:cNvPr id="563" name="Google Shape;563;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68750"/>
              <a:buFont typeface="Arial"/>
              <a:buNone/>
            </a:pPr>
            <a:r>
              <a:rPr lang="ko" sz="1600"/>
              <a:t>Vulnerability: Too short and simple User ID and password are easily exploitable</a:t>
            </a:r>
            <a:endParaRPr sz="1600"/>
          </a:p>
          <a:p>
            <a:pPr indent="0" lvl="0" marL="0" rtl="0" algn="l">
              <a:spcBef>
                <a:spcPts val="1200"/>
              </a:spcBef>
              <a:spcAft>
                <a:spcPts val="0"/>
              </a:spcAft>
              <a:buNone/>
            </a:pPr>
            <a:r>
              <a:rPr lang="ko" sz="1600"/>
              <a:t>Penetration Method:</a:t>
            </a:r>
            <a:endParaRPr sz="1600"/>
          </a:p>
          <a:p>
            <a:pPr indent="-307340" lvl="0" marL="457200" rtl="0" algn="l">
              <a:spcBef>
                <a:spcPts val="1200"/>
              </a:spcBef>
              <a:spcAft>
                <a:spcPts val="0"/>
              </a:spcAft>
              <a:buSzPct val="100000"/>
              <a:buAutoNum type="arabicPeriod"/>
            </a:pPr>
            <a:r>
              <a:rPr lang="ko" sz="1600"/>
              <a:t>Metasploit (</a:t>
            </a:r>
            <a:r>
              <a:rPr lang="ko" sz="1600">
                <a:solidFill>
                  <a:srgbClr val="CC0000"/>
                </a:solidFill>
              </a:rPr>
              <a:t>FAIL</a:t>
            </a:r>
            <a:r>
              <a:rPr lang="ko" sz="1600"/>
              <a:t>)</a:t>
            </a:r>
            <a:endParaRPr sz="1600"/>
          </a:p>
          <a:p>
            <a:pPr indent="-297497" lvl="1" marL="914400" rtl="0" algn="l">
              <a:spcBef>
                <a:spcPts val="0"/>
              </a:spcBef>
              <a:spcAft>
                <a:spcPts val="0"/>
              </a:spcAft>
              <a:buSzPct val="100000"/>
              <a:buAutoNum type="alphaLcPeriod"/>
            </a:pPr>
            <a:r>
              <a:rPr lang="ko"/>
              <a:t>Able to exploit Rpcbomb to Rpcbind service (DoS)</a:t>
            </a:r>
            <a:endParaRPr/>
          </a:p>
          <a:p>
            <a:pPr indent="-307340" lvl="0" marL="457200" rtl="0" algn="l">
              <a:spcBef>
                <a:spcPts val="0"/>
              </a:spcBef>
              <a:spcAft>
                <a:spcPts val="0"/>
              </a:spcAft>
              <a:buSzPct val="100000"/>
              <a:buAutoNum type="arabicPeriod"/>
            </a:pPr>
            <a:r>
              <a:rPr lang="ko" sz="1600"/>
              <a:t>Brute-Force SSH Credentials (</a:t>
            </a:r>
            <a:r>
              <a:rPr lang="ko" sz="1600">
                <a:solidFill>
                  <a:srgbClr val="6AA84F"/>
                </a:solidFill>
              </a:rPr>
              <a:t>SUCCESS</a:t>
            </a:r>
            <a:r>
              <a:rPr lang="ko" sz="1600"/>
              <a:t>)</a:t>
            </a:r>
            <a:endParaRPr sz="1600"/>
          </a:p>
          <a:p>
            <a:pPr indent="-297497" lvl="1" marL="914400" rtl="0" algn="l">
              <a:spcBef>
                <a:spcPts val="0"/>
              </a:spcBef>
              <a:spcAft>
                <a:spcPts val="0"/>
              </a:spcAft>
              <a:buSzPct val="100000"/>
              <a:buAutoNum type="alphaLcPeriod"/>
            </a:pPr>
            <a:r>
              <a:rPr lang="ko"/>
              <a:t>Take up too much time</a:t>
            </a:r>
            <a:endParaRPr/>
          </a:p>
          <a:p>
            <a:pPr indent="-297497" lvl="1" marL="914400" rtl="0" algn="l">
              <a:spcBef>
                <a:spcPts val="0"/>
              </a:spcBef>
              <a:spcAft>
                <a:spcPts val="0"/>
              </a:spcAft>
              <a:buSzPct val="100000"/>
              <a:buAutoNum type="alphaLcPeriod"/>
            </a:pPr>
            <a:r>
              <a:rPr lang="ko"/>
              <a:t>Proper dictionary would save a lot of time (success probability ↔ running time trade-off)</a:t>
            </a:r>
            <a:br>
              <a:rPr lang="ko"/>
            </a:br>
            <a:r>
              <a:rPr lang="ko"/>
              <a:t>- made assumption that lower-case letters only and short length (20,469 words → 988 words)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lnSpc>
                <a:spcPct val="100000"/>
              </a:lnSpc>
              <a:spcBef>
                <a:spcPts val="1200"/>
              </a:spcBef>
              <a:spcAft>
                <a:spcPts val="0"/>
              </a:spcAft>
              <a:buNone/>
            </a:pPr>
            <a:r>
              <a:rPr lang="ko" sz="1600"/>
              <a:t>Potential risks in consequence of penetration are:</a:t>
            </a:r>
            <a:endParaRPr sz="1600"/>
          </a:p>
          <a:p>
            <a:pPr indent="-307340" lvl="0" marL="457200" rtl="0" algn="l">
              <a:lnSpc>
                <a:spcPct val="100000"/>
              </a:lnSpc>
              <a:spcBef>
                <a:spcPts val="0"/>
              </a:spcBef>
              <a:spcAft>
                <a:spcPts val="0"/>
              </a:spcAft>
              <a:buSzPct val="100000"/>
              <a:buAutoNum type="arabicPeriod"/>
            </a:pPr>
            <a:r>
              <a:rPr lang="ko" sz="1600"/>
              <a:t>Confidentiality -  access to private data (user images and certificates)</a:t>
            </a:r>
            <a:endParaRPr sz="1600"/>
          </a:p>
          <a:p>
            <a:pPr indent="-307340" lvl="0" marL="457200" rtl="0" algn="l">
              <a:lnSpc>
                <a:spcPct val="100000"/>
              </a:lnSpc>
              <a:spcBef>
                <a:spcPts val="0"/>
              </a:spcBef>
              <a:spcAft>
                <a:spcPts val="0"/>
              </a:spcAft>
              <a:buSzPct val="100000"/>
              <a:buAutoNum type="arabicPeriod"/>
            </a:pPr>
            <a:r>
              <a:rPr lang="ko" sz="1600"/>
              <a:t>Integrity - modify log or program by recompiling or reverse engineering </a:t>
            </a:r>
            <a:endParaRPr sz="1600"/>
          </a:p>
          <a:p>
            <a:pPr indent="-307340" lvl="0" marL="457200" rtl="0" algn="l">
              <a:lnSpc>
                <a:spcPct val="100000"/>
              </a:lnSpc>
              <a:spcBef>
                <a:spcPts val="0"/>
              </a:spcBef>
              <a:spcAft>
                <a:spcPts val="0"/>
              </a:spcAft>
              <a:buSzPct val="100000"/>
              <a:buAutoNum type="arabicPeriod"/>
            </a:pPr>
            <a:r>
              <a:rPr lang="ko" sz="1600"/>
              <a:t>Availability - break the program of file system</a:t>
            </a:r>
            <a:endParaRPr/>
          </a:p>
        </p:txBody>
      </p:sp>
      <p:sp>
        <p:nvSpPr>
          <p:cNvPr id="564" name="Google Shape;564;p51"/>
          <p:cNvSpPr txBox="1"/>
          <p:nvPr/>
        </p:nvSpPr>
        <p:spPr>
          <a:xfrm>
            <a:off x="4167175" y="573425"/>
            <a:ext cx="46653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Phase 2</a:t>
            </a:r>
            <a:endParaRPr sz="2000">
              <a:solidFill>
                <a:schemeClr val="dk2"/>
              </a:solidFill>
            </a:endParaRPr>
          </a:p>
        </p:txBody>
      </p:sp>
      <p:sp>
        <p:nvSpPr>
          <p:cNvPr id="565" name="Google Shape;565;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grpSp>
        <p:nvGrpSpPr>
          <p:cNvPr id="566" name="Google Shape;566;p51"/>
          <p:cNvGrpSpPr/>
          <p:nvPr/>
        </p:nvGrpSpPr>
        <p:grpSpPr>
          <a:xfrm>
            <a:off x="517450" y="3029324"/>
            <a:ext cx="7248600" cy="572700"/>
            <a:chOff x="458800" y="2884674"/>
            <a:chExt cx="7248600" cy="572700"/>
          </a:xfrm>
        </p:grpSpPr>
        <p:pic>
          <p:nvPicPr>
            <p:cNvPr id="567" name="Google Shape;567;p51"/>
            <p:cNvPicPr preferRelativeResize="0"/>
            <p:nvPr/>
          </p:nvPicPr>
          <p:blipFill rotWithShape="1">
            <a:blip r:embed="rId3">
              <a:alphaModFix/>
            </a:blip>
            <a:srcRect b="13073" l="0" r="0" t="40316"/>
            <a:stretch/>
          </p:blipFill>
          <p:spPr>
            <a:xfrm>
              <a:off x="458800" y="2884674"/>
              <a:ext cx="7248525" cy="572700"/>
            </a:xfrm>
            <a:prstGeom prst="rect">
              <a:avLst/>
            </a:prstGeom>
            <a:noFill/>
            <a:ln>
              <a:noFill/>
            </a:ln>
          </p:spPr>
        </p:pic>
        <p:sp>
          <p:nvSpPr>
            <p:cNvPr id="568" name="Google Shape;568;p51"/>
            <p:cNvSpPr/>
            <p:nvPr/>
          </p:nvSpPr>
          <p:spPr>
            <a:xfrm>
              <a:off x="458800" y="2993129"/>
              <a:ext cx="7248600" cy="197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400"/>
              <a:t>Summary</a:t>
            </a:r>
            <a:endParaRPr sz="2400"/>
          </a:p>
        </p:txBody>
      </p:sp>
      <p:sp>
        <p:nvSpPr>
          <p:cNvPr id="574" name="Google Shape;574;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329485" lvl="0" marL="457200" rtl="0" algn="l">
              <a:spcBef>
                <a:spcPts val="0"/>
              </a:spcBef>
              <a:spcAft>
                <a:spcPts val="0"/>
              </a:spcAft>
              <a:buSzPct val="100000"/>
              <a:buChar char="●"/>
            </a:pPr>
            <a:r>
              <a:rPr lang="ko" sz="2050"/>
              <a:t>Analysis of Team 6's security activities</a:t>
            </a:r>
            <a:endParaRPr sz="2050"/>
          </a:p>
          <a:p>
            <a:pPr indent="-329485" lvl="1" marL="914400" rtl="0" algn="l">
              <a:spcBef>
                <a:spcPts val="0"/>
              </a:spcBef>
              <a:spcAft>
                <a:spcPts val="0"/>
              </a:spcAft>
              <a:buSzPct val="100000"/>
              <a:buChar char="○"/>
            </a:pPr>
            <a:r>
              <a:rPr lang="ko" sz="2050"/>
              <a:t>Are there any missing threats? -&gt; </a:t>
            </a:r>
            <a:r>
              <a:rPr b="1" lang="ko" sz="2050"/>
              <a:t>Some threats were not derived.</a:t>
            </a:r>
            <a:endParaRPr b="1" sz="2050"/>
          </a:p>
          <a:p>
            <a:pPr indent="-329485" lvl="1" marL="914400" rtl="0" algn="l">
              <a:spcBef>
                <a:spcPts val="0"/>
              </a:spcBef>
              <a:spcAft>
                <a:spcPts val="0"/>
              </a:spcAft>
              <a:buSzPct val="100000"/>
              <a:buChar char="○"/>
            </a:pPr>
            <a:r>
              <a:rPr lang="ko" sz="2050"/>
              <a:t>Has the threat been mitigated? -&gt; All </a:t>
            </a:r>
            <a:r>
              <a:rPr lang="ko" sz="2050"/>
              <a:t>derived</a:t>
            </a:r>
            <a:r>
              <a:rPr lang="ko" sz="2050"/>
              <a:t> threats are mitigated.</a:t>
            </a:r>
            <a:endParaRPr sz="2050"/>
          </a:p>
          <a:p>
            <a:pPr indent="-329485" lvl="1" marL="914400" rtl="0" algn="l">
              <a:spcBef>
                <a:spcPts val="0"/>
              </a:spcBef>
              <a:spcAft>
                <a:spcPts val="0"/>
              </a:spcAft>
              <a:buSzPct val="100000"/>
              <a:buChar char="○"/>
            </a:pPr>
            <a:r>
              <a:rPr lang="ko" sz="2050"/>
              <a:t>Did new vulnerabilities arise because of mitigation? -&gt; No.</a:t>
            </a:r>
            <a:endParaRPr sz="2050"/>
          </a:p>
          <a:p>
            <a:pPr indent="-329485" lvl="1" marL="914400" rtl="0" algn="l">
              <a:spcBef>
                <a:spcPts val="0"/>
              </a:spcBef>
              <a:spcAft>
                <a:spcPts val="0"/>
              </a:spcAft>
              <a:buSzPct val="100000"/>
              <a:buChar char="○"/>
            </a:pPr>
            <a:r>
              <a:rPr lang="ko" sz="2050"/>
              <a:t>Did Team 6 mitigate well-known vulnerabilities? -&gt; Team 6 assumed that known vulnerabilities were mitigated due to the tight schedule and focused on looking for new vulnerabilities.</a:t>
            </a:r>
            <a:endParaRPr sz="2050"/>
          </a:p>
          <a:p>
            <a:pPr indent="-329485" lvl="0" marL="457200" rtl="0" algn="l">
              <a:spcBef>
                <a:spcPts val="0"/>
              </a:spcBef>
              <a:spcAft>
                <a:spcPts val="0"/>
              </a:spcAft>
              <a:buSzPct val="100000"/>
              <a:buChar char="●"/>
            </a:pPr>
            <a:r>
              <a:rPr lang="ko" sz="2050"/>
              <a:t>Vulnerability Assessment &amp; Evaluation</a:t>
            </a:r>
            <a:endParaRPr sz="2050"/>
          </a:p>
          <a:p>
            <a:pPr indent="-329485" lvl="1" marL="914400" rtl="0" algn="l">
              <a:spcBef>
                <a:spcPts val="0"/>
              </a:spcBef>
              <a:spcAft>
                <a:spcPts val="0"/>
              </a:spcAft>
              <a:buSzPct val="100000"/>
              <a:buChar char="○"/>
            </a:pPr>
            <a:r>
              <a:rPr lang="ko" sz="2050"/>
              <a:t>We summarized the vulnerabilities we additionally discovered.</a:t>
            </a:r>
            <a:endParaRPr sz="2050"/>
          </a:p>
          <a:p>
            <a:pPr indent="-329485" lvl="1" marL="914400" rtl="0" algn="l">
              <a:spcBef>
                <a:spcPts val="0"/>
              </a:spcBef>
              <a:spcAft>
                <a:spcPts val="0"/>
              </a:spcAft>
              <a:buSzPct val="100000"/>
              <a:buChar char="○"/>
            </a:pPr>
            <a:r>
              <a:rPr lang="ko" sz="2050"/>
              <a:t>We derive the attack scenario, try to attack, and suggest mitigation methods.</a:t>
            </a:r>
            <a:endParaRPr sz="2050"/>
          </a:p>
          <a:p>
            <a:pPr indent="-329485" lvl="0" marL="457200" rtl="0" algn="l">
              <a:spcBef>
                <a:spcPts val="0"/>
              </a:spcBef>
              <a:spcAft>
                <a:spcPts val="0"/>
              </a:spcAft>
              <a:buSzPct val="100000"/>
              <a:buChar char="●"/>
            </a:pPr>
            <a:r>
              <a:rPr lang="ko" sz="2050"/>
              <a:t>Lesson Learned</a:t>
            </a:r>
            <a:endParaRPr sz="2050"/>
          </a:p>
          <a:p>
            <a:pPr indent="-329485" lvl="1" marL="914400" rtl="0" algn="l">
              <a:spcBef>
                <a:spcPts val="0"/>
              </a:spcBef>
              <a:spcAft>
                <a:spcPts val="0"/>
              </a:spcAft>
              <a:buSzPct val="100000"/>
              <a:buChar char="○"/>
            </a:pPr>
            <a:r>
              <a:rPr lang="ko" sz="2050"/>
              <a:t>It is necessary to do these activity to improve security of our system as well.</a:t>
            </a:r>
            <a:endParaRPr/>
          </a:p>
        </p:txBody>
      </p:sp>
      <p:sp>
        <p:nvSpPr>
          <p:cNvPr id="575" name="Google Shape;575;p52"/>
          <p:cNvSpPr txBox="1"/>
          <p:nvPr/>
        </p:nvSpPr>
        <p:spPr>
          <a:xfrm>
            <a:off x="4167175" y="573425"/>
            <a:ext cx="46653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Phase 2</a:t>
            </a:r>
            <a:endParaRPr sz="2000">
              <a:solidFill>
                <a:schemeClr val="dk2"/>
              </a:solidFill>
            </a:endParaRPr>
          </a:p>
        </p:txBody>
      </p:sp>
      <p:sp>
        <p:nvSpPr>
          <p:cNvPr id="576" name="Google Shape;576;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ko"/>
              <a:t>Lessons Learned</a:t>
            </a:r>
            <a:endParaRPr/>
          </a:p>
        </p:txBody>
      </p:sp>
      <p:sp>
        <p:nvSpPr>
          <p:cNvPr id="582" name="Google Shape;582;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ko" sz="2420"/>
              <a:t>Team Members</a:t>
            </a:r>
            <a:endParaRPr sz="2420"/>
          </a:p>
        </p:txBody>
      </p:sp>
      <p:sp>
        <p:nvSpPr>
          <p:cNvPr id="114" name="Google Shape;114;p27"/>
          <p:cNvSpPr txBox="1"/>
          <p:nvPr>
            <p:ph idx="1" type="body"/>
          </p:nvPr>
        </p:nvSpPr>
        <p:spPr>
          <a:xfrm>
            <a:off x="311700" y="1152475"/>
            <a:ext cx="1995900" cy="47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ko">
                <a:latin typeface="Impact"/>
                <a:ea typeface="Impact"/>
                <a:cs typeface="Impact"/>
                <a:sym typeface="Impact"/>
              </a:rPr>
              <a:t>Team 5 - </a:t>
            </a:r>
            <a:r>
              <a:rPr lang="ko">
                <a:latin typeface="Impact"/>
                <a:ea typeface="Impact"/>
                <a:cs typeface="Impact"/>
                <a:sym typeface="Impact"/>
              </a:rPr>
              <a:t>5verflow</a:t>
            </a:r>
            <a:endParaRPr>
              <a:latin typeface="Impact"/>
              <a:ea typeface="Impact"/>
              <a:cs typeface="Impact"/>
              <a:sym typeface="Impact"/>
            </a:endParaRPr>
          </a:p>
        </p:txBody>
      </p:sp>
      <p:sp>
        <p:nvSpPr>
          <p:cNvPr id="115" name="Google Shape;11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
        <p:nvSpPr>
          <p:cNvPr id="116" name="Google Shape;116;p27"/>
          <p:cNvSpPr txBox="1"/>
          <p:nvPr/>
        </p:nvSpPr>
        <p:spPr>
          <a:xfrm>
            <a:off x="1314325" y="1761225"/>
            <a:ext cx="1084200" cy="1092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pic</a:t>
            </a:r>
            <a:endParaRPr/>
          </a:p>
        </p:txBody>
      </p:sp>
      <p:sp>
        <p:nvSpPr>
          <p:cNvPr id="117" name="Google Shape;117;p27"/>
          <p:cNvSpPr txBox="1"/>
          <p:nvPr/>
        </p:nvSpPr>
        <p:spPr>
          <a:xfrm>
            <a:off x="2801925" y="1761225"/>
            <a:ext cx="1084200" cy="1092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pic</a:t>
            </a:r>
            <a:endParaRPr/>
          </a:p>
        </p:txBody>
      </p:sp>
      <p:sp>
        <p:nvSpPr>
          <p:cNvPr id="118" name="Google Shape;118;p27"/>
          <p:cNvSpPr txBox="1"/>
          <p:nvPr/>
        </p:nvSpPr>
        <p:spPr>
          <a:xfrm>
            <a:off x="4289525" y="1761225"/>
            <a:ext cx="1084200" cy="1092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pic</a:t>
            </a:r>
            <a:endParaRPr/>
          </a:p>
        </p:txBody>
      </p:sp>
      <p:sp>
        <p:nvSpPr>
          <p:cNvPr id="119" name="Google Shape;119;p27"/>
          <p:cNvSpPr txBox="1"/>
          <p:nvPr/>
        </p:nvSpPr>
        <p:spPr>
          <a:xfrm>
            <a:off x="1314325" y="3416900"/>
            <a:ext cx="1084200" cy="1092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pic</a:t>
            </a:r>
            <a:endParaRPr/>
          </a:p>
        </p:txBody>
      </p:sp>
      <p:sp>
        <p:nvSpPr>
          <p:cNvPr id="120" name="Google Shape;120;p27"/>
          <p:cNvSpPr txBox="1"/>
          <p:nvPr/>
        </p:nvSpPr>
        <p:spPr>
          <a:xfrm>
            <a:off x="2801925" y="3416900"/>
            <a:ext cx="1084200" cy="1092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pic</a:t>
            </a:r>
            <a:endParaRPr/>
          </a:p>
        </p:txBody>
      </p:sp>
      <p:sp>
        <p:nvSpPr>
          <p:cNvPr id="121" name="Google Shape;121;p27"/>
          <p:cNvSpPr txBox="1"/>
          <p:nvPr/>
        </p:nvSpPr>
        <p:spPr>
          <a:xfrm>
            <a:off x="4289525" y="3416900"/>
            <a:ext cx="1084200" cy="1092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pic</a:t>
            </a:r>
            <a:endParaRPr/>
          </a:p>
        </p:txBody>
      </p:sp>
      <p:sp>
        <p:nvSpPr>
          <p:cNvPr id="122" name="Google Shape;122;p27"/>
          <p:cNvSpPr txBox="1"/>
          <p:nvPr/>
        </p:nvSpPr>
        <p:spPr>
          <a:xfrm>
            <a:off x="6270725" y="3376400"/>
            <a:ext cx="1722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t>Bradley Schmerl</a:t>
            </a:r>
            <a:endParaRPr/>
          </a:p>
          <a:p>
            <a:pPr indent="0" lvl="0" marL="0" rtl="0" algn="ctr">
              <a:spcBef>
                <a:spcPts val="0"/>
              </a:spcBef>
              <a:spcAft>
                <a:spcPts val="0"/>
              </a:spcAft>
              <a:buNone/>
            </a:pPr>
            <a:r>
              <a:rPr lang="ko"/>
              <a:t>(Mentor)</a:t>
            </a:r>
            <a:endParaRPr/>
          </a:p>
        </p:txBody>
      </p:sp>
      <p:sp>
        <p:nvSpPr>
          <p:cNvPr id="123" name="Google Shape;123;p27"/>
          <p:cNvSpPr txBox="1"/>
          <p:nvPr/>
        </p:nvSpPr>
        <p:spPr>
          <a:xfrm>
            <a:off x="1150375" y="2853825"/>
            <a:ext cx="1412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200"/>
              <a:t>SeungWook Cha</a:t>
            </a:r>
            <a:endParaRPr sz="1200"/>
          </a:p>
          <a:p>
            <a:pPr indent="0" lvl="0" marL="0" rtl="0" algn="ctr">
              <a:spcBef>
                <a:spcPts val="0"/>
              </a:spcBef>
              <a:spcAft>
                <a:spcPts val="0"/>
              </a:spcAft>
              <a:buNone/>
            </a:pPr>
            <a:r>
              <a:rPr lang="ko" sz="1200"/>
              <a:t>(Team Leader)</a:t>
            </a:r>
            <a:endParaRPr sz="1200"/>
          </a:p>
        </p:txBody>
      </p:sp>
      <p:sp>
        <p:nvSpPr>
          <p:cNvPr id="124" name="Google Shape;124;p27"/>
          <p:cNvSpPr txBox="1"/>
          <p:nvPr/>
        </p:nvSpPr>
        <p:spPr>
          <a:xfrm>
            <a:off x="2657535" y="2853825"/>
            <a:ext cx="1412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200"/>
              <a:t>SungJun Lee</a:t>
            </a:r>
            <a:endParaRPr sz="1200"/>
          </a:p>
        </p:txBody>
      </p:sp>
      <p:sp>
        <p:nvSpPr>
          <p:cNvPr id="125" name="Google Shape;125;p27"/>
          <p:cNvSpPr txBox="1"/>
          <p:nvPr/>
        </p:nvSpPr>
        <p:spPr>
          <a:xfrm>
            <a:off x="4125573" y="2853825"/>
            <a:ext cx="1412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200"/>
              <a:t>DongHyuk Han</a:t>
            </a:r>
            <a:endParaRPr sz="1200"/>
          </a:p>
        </p:txBody>
      </p:sp>
      <p:sp>
        <p:nvSpPr>
          <p:cNvPr id="126" name="Google Shape;126;p27"/>
          <p:cNvSpPr txBox="1"/>
          <p:nvPr/>
        </p:nvSpPr>
        <p:spPr>
          <a:xfrm>
            <a:off x="1150375" y="4511950"/>
            <a:ext cx="1412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200"/>
              <a:t>WooLam Kang</a:t>
            </a:r>
            <a:endParaRPr sz="1200"/>
          </a:p>
        </p:txBody>
      </p:sp>
      <p:sp>
        <p:nvSpPr>
          <p:cNvPr id="127" name="Google Shape;127;p27"/>
          <p:cNvSpPr txBox="1"/>
          <p:nvPr/>
        </p:nvSpPr>
        <p:spPr>
          <a:xfrm>
            <a:off x="2657535" y="4511950"/>
            <a:ext cx="1412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200"/>
              <a:t>YooKyoung Choi</a:t>
            </a:r>
            <a:endParaRPr sz="1200"/>
          </a:p>
        </p:txBody>
      </p:sp>
      <p:sp>
        <p:nvSpPr>
          <p:cNvPr id="128" name="Google Shape;128;p27"/>
          <p:cNvSpPr txBox="1"/>
          <p:nvPr/>
        </p:nvSpPr>
        <p:spPr>
          <a:xfrm>
            <a:off x="4125573" y="4511950"/>
            <a:ext cx="1412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200"/>
              <a:t>YoungJinn Lee</a:t>
            </a:r>
            <a:endParaRPr sz="1200"/>
          </a:p>
        </p:txBody>
      </p:sp>
      <p:pic>
        <p:nvPicPr>
          <p:cNvPr id="129" name="Google Shape;129;p27"/>
          <p:cNvPicPr preferRelativeResize="0"/>
          <p:nvPr/>
        </p:nvPicPr>
        <p:blipFill>
          <a:blip r:embed="rId3">
            <a:alphaModFix/>
          </a:blip>
          <a:stretch>
            <a:fillRect/>
          </a:stretch>
        </p:blipFill>
        <p:spPr>
          <a:xfrm>
            <a:off x="4368350" y="3425719"/>
            <a:ext cx="926550" cy="1068431"/>
          </a:xfrm>
          <a:prstGeom prst="rect">
            <a:avLst/>
          </a:prstGeom>
          <a:noFill/>
          <a:ln>
            <a:noFill/>
          </a:ln>
        </p:spPr>
      </p:pic>
      <p:pic>
        <p:nvPicPr>
          <p:cNvPr id="130" name="Google Shape;130;p27"/>
          <p:cNvPicPr preferRelativeResize="0"/>
          <p:nvPr/>
        </p:nvPicPr>
        <p:blipFill>
          <a:blip r:embed="rId4">
            <a:alphaModFix/>
          </a:blip>
          <a:stretch>
            <a:fillRect/>
          </a:stretch>
        </p:blipFill>
        <p:spPr>
          <a:xfrm>
            <a:off x="1445087" y="3425500"/>
            <a:ext cx="822683" cy="1068875"/>
          </a:xfrm>
          <a:prstGeom prst="rect">
            <a:avLst/>
          </a:prstGeom>
          <a:noFill/>
          <a:ln>
            <a:noFill/>
          </a:ln>
        </p:spPr>
      </p:pic>
      <p:pic>
        <p:nvPicPr>
          <p:cNvPr id="131" name="Google Shape;131;p27"/>
          <p:cNvPicPr preferRelativeResize="0"/>
          <p:nvPr/>
        </p:nvPicPr>
        <p:blipFill>
          <a:blip r:embed="rId5">
            <a:alphaModFix/>
          </a:blip>
          <a:stretch>
            <a:fillRect/>
          </a:stretch>
        </p:blipFill>
        <p:spPr>
          <a:xfrm>
            <a:off x="6590075" y="2007200"/>
            <a:ext cx="1084200" cy="1369199"/>
          </a:xfrm>
          <a:prstGeom prst="rect">
            <a:avLst/>
          </a:prstGeom>
          <a:noFill/>
          <a:ln cap="flat" cmpd="sng" w="9525">
            <a:solidFill>
              <a:schemeClr val="dk1"/>
            </a:solidFill>
            <a:prstDash val="solid"/>
            <a:round/>
            <a:headEnd len="sm" w="sm" type="none"/>
            <a:tailEnd len="sm" w="sm" type="none"/>
          </a:ln>
        </p:spPr>
      </p:pic>
      <p:pic>
        <p:nvPicPr>
          <p:cNvPr id="132" name="Google Shape;132;p27"/>
          <p:cNvPicPr preferRelativeResize="0"/>
          <p:nvPr/>
        </p:nvPicPr>
        <p:blipFill>
          <a:blip r:embed="rId6">
            <a:alphaModFix/>
          </a:blip>
          <a:stretch>
            <a:fillRect/>
          </a:stretch>
        </p:blipFill>
        <p:spPr>
          <a:xfrm>
            <a:off x="2903488" y="3428762"/>
            <a:ext cx="881082" cy="1068875"/>
          </a:xfrm>
          <a:prstGeom prst="rect">
            <a:avLst/>
          </a:prstGeom>
          <a:noFill/>
          <a:ln>
            <a:noFill/>
          </a:ln>
        </p:spPr>
      </p:pic>
      <p:pic>
        <p:nvPicPr>
          <p:cNvPr id="133" name="Google Shape;133;p27"/>
          <p:cNvPicPr preferRelativeResize="0"/>
          <p:nvPr/>
        </p:nvPicPr>
        <p:blipFill rotWithShape="1">
          <a:blip r:embed="rId7">
            <a:alphaModFix/>
          </a:blip>
          <a:srcRect b="0" l="0" r="0" t="7612"/>
          <a:stretch/>
        </p:blipFill>
        <p:spPr>
          <a:xfrm>
            <a:off x="1368875" y="1780420"/>
            <a:ext cx="975100" cy="1068875"/>
          </a:xfrm>
          <a:prstGeom prst="rect">
            <a:avLst/>
          </a:prstGeom>
          <a:noFill/>
          <a:ln>
            <a:noFill/>
          </a:ln>
        </p:spPr>
      </p:pic>
      <p:pic>
        <p:nvPicPr>
          <p:cNvPr id="134" name="Google Shape;134;p27"/>
          <p:cNvPicPr preferRelativeResize="0"/>
          <p:nvPr/>
        </p:nvPicPr>
        <p:blipFill>
          <a:blip r:embed="rId8">
            <a:alphaModFix/>
          </a:blip>
          <a:stretch>
            <a:fillRect/>
          </a:stretch>
        </p:blipFill>
        <p:spPr>
          <a:xfrm>
            <a:off x="2900300" y="1773088"/>
            <a:ext cx="926550" cy="1068875"/>
          </a:xfrm>
          <a:prstGeom prst="rect">
            <a:avLst/>
          </a:prstGeom>
          <a:noFill/>
          <a:ln>
            <a:noFill/>
          </a:ln>
        </p:spPr>
      </p:pic>
      <p:pic>
        <p:nvPicPr>
          <p:cNvPr id="135" name="Google Shape;135;p27"/>
          <p:cNvPicPr preferRelativeResize="0"/>
          <p:nvPr/>
        </p:nvPicPr>
        <p:blipFill>
          <a:blip r:embed="rId9">
            <a:alphaModFix/>
          </a:blip>
          <a:stretch>
            <a:fillRect/>
          </a:stretch>
        </p:blipFill>
        <p:spPr>
          <a:xfrm>
            <a:off x="4421299" y="1795625"/>
            <a:ext cx="822700" cy="105690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400"/>
              <a:t>Lessons Learned</a:t>
            </a:r>
            <a:endParaRPr sz="2400"/>
          </a:p>
        </p:txBody>
      </p:sp>
      <p:sp>
        <p:nvSpPr>
          <p:cNvPr id="588" name="Google Shape;588;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ko"/>
              <a:t>Proactive security considerations improve security and accelerate the development period.</a:t>
            </a:r>
            <a:endParaRPr/>
          </a:p>
          <a:p>
            <a:pPr indent="-342900" lvl="0" marL="457200" rtl="0" algn="l">
              <a:spcBef>
                <a:spcPts val="0"/>
              </a:spcBef>
              <a:spcAft>
                <a:spcPts val="0"/>
              </a:spcAft>
              <a:buSzPts val="1800"/>
              <a:buAutoNum type="arabicPeriod"/>
            </a:pPr>
            <a:r>
              <a:rPr lang="ko"/>
              <a:t>Communicating the ownership and responsibilities of security processes is essential.</a:t>
            </a:r>
            <a:endParaRPr/>
          </a:p>
          <a:p>
            <a:pPr indent="-342900" lvl="0" marL="457200" rtl="0" algn="l">
              <a:spcBef>
                <a:spcPts val="0"/>
              </a:spcBef>
              <a:spcAft>
                <a:spcPts val="0"/>
              </a:spcAft>
              <a:buSzPts val="1800"/>
              <a:buAutoNum type="arabicPeriod"/>
            </a:pPr>
            <a:r>
              <a:rPr lang="ko"/>
              <a:t>Collaboration between development and security (blue team and red team) results in higher value work.</a:t>
            </a:r>
            <a:endParaRPr/>
          </a:p>
          <a:p>
            <a:pPr indent="-342900" lvl="0" marL="457200" rtl="0" algn="l">
              <a:spcBef>
                <a:spcPts val="0"/>
              </a:spcBef>
              <a:spcAft>
                <a:spcPts val="0"/>
              </a:spcAft>
              <a:buSzPts val="1800"/>
              <a:buAutoNum type="arabicPeriod"/>
            </a:pPr>
            <a:r>
              <a:rPr lang="ko"/>
              <a:t>Various techniques should be utilized to find, evaluate, and mitigate vulnerabilities.</a:t>
            </a:r>
            <a:endParaRPr/>
          </a:p>
        </p:txBody>
      </p:sp>
      <p:sp>
        <p:nvSpPr>
          <p:cNvPr id="589" name="Google Shape;589;p54"/>
          <p:cNvSpPr txBox="1"/>
          <p:nvPr/>
        </p:nvSpPr>
        <p:spPr>
          <a:xfrm>
            <a:off x="4167175" y="573425"/>
            <a:ext cx="4665300" cy="800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Font typeface="Arial"/>
              <a:buNone/>
            </a:pPr>
            <a:r>
              <a:rPr lang="ko" sz="2000">
                <a:solidFill>
                  <a:schemeClr val="dk2"/>
                </a:solidFill>
              </a:rPr>
              <a:t>Team 5: 5verflow</a:t>
            </a:r>
            <a:endParaRPr sz="2000">
              <a:solidFill>
                <a:schemeClr val="dk2"/>
              </a:solidFill>
            </a:endParaRPr>
          </a:p>
          <a:p>
            <a:pPr indent="0" lvl="0" marL="0" rtl="0" algn="r">
              <a:spcBef>
                <a:spcPts val="0"/>
              </a:spcBef>
              <a:spcAft>
                <a:spcPts val="0"/>
              </a:spcAft>
              <a:buNone/>
            </a:pPr>
            <a:r>
              <a:t/>
            </a:r>
            <a:endParaRPr sz="2000">
              <a:solidFill>
                <a:schemeClr val="dk2"/>
              </a:solidFill>
            </a:endParaRPr>
          </a:p>
        </p:txBody>
      </p:sp>
      <p:sp>
        <p:nvSpPr>
          <p:cNvPr id="590" name="Google Shape;590;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400"/>
              <a:t>Studio Project Phase 2</a:t>
            </a:r>
            <a:endParaRPr sz="2400"/>
          </a:p>
        </p:txBody>
      </p:sp>
      <p:sp>
        <p:nvSpPr>
          <p:cNvPr id="596" name="Google Shape;596;p55"/>
          <p:cNvSpPr txBox="1"/>
          <p:nvPr/>
        </p:nvSpPr>
        <p:spPr>
          <a:xfrm>
            <a:off x="5009200" y="573425"/>
            <a:ext cx="38232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Team 5: 5verflow</a:t>
            </a:r>
            <a:endParaRPr sz="2000">
              <a:solidFill>
                <a:schemeClr val="dk2"/>
              </a:solidFill>
            </a:endParaRPr>
          </a:p>
        </p:txBody>
      </p:sp>
      <p:sp>
        <p:nvSpPr>
          <p:cNvPr id="597" name="Google Shape;597;p55"/>
          <p:cNvSpPr txBox="1"/>
          <p:nvPr/>
        </p:nvSpPr>
        <p:spPr>
          <a:xfrm>
            <a:off x="548250" y="1911225"/>
            <a:ext cx="80475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4200">
                <a:solidFill>
                  <a:schemeClr val="dk1"/>
                </a:solidFill>
                <a:highlight>
                  <a:schemeClr val="lt1"/>
                </a:highlight>
              </a:rPr>
              <a:t>Thank You!</a:t>
            </a:r>
            <a:endParaRPr sz="4200">
              <a:solidFill>
                <a:schemeClr val="dk1"/>
              </a:solidFill>
              <a:highlight>
                <a:schemeClr val="lt1"/>
              </a:highlight>
            </a:endParaRPr>
          </a:p>
          <a:p>
            <a:pPr indent="0" lvl="0" marL="0" rtl="0" algn="ctr">
              <a:spcBef>
                <a:spcPts val="0"/>
              </a:spcBef>
              <a:spcAft>
                <a:spcPts val="0"/>
              </a:spcAft>
              <a:buNone/>
            </a:pPr>
            <a:r>
              <a:rPr lang="ko" sz="4200">
                <a:solidFill>
                  <a:schemeClr val="dk1"/>
                </a:solidFill>
                <a:highlight>
                  <a:schemeClr val="lt1"/>
                </a:highlight>
              </a:rPr>
              <a:t>(Q&amp;A)</a:t>
            </a:r>
            <a:endParaRPr sz="4200">
              <a:solidFill>
                <a:schemeClr val="dk1"/>
              </a:solidFill>
              <a:highlight>
                <a:schemeClr val="lt1"/>
              </a:highlight>
            </a:endParaRPr>
          </a:p>
        </p:txBody>
      </p:sp>
      <p:sp>
        <p:nvSpPr>
          <p:cNvPr id="598" name="Google Shape;598;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04" name="Google Shape;604;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05" name="Google Shape;605;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Contents</a:t>
            </a:r>
            <a:endParaRPr/>
          </a:p>
        </p:txBody>
      </p:sp>
      <p:sp>
        <p:nvSpPr>
          <p:cNvPr id="611" name="Google Shape;611;p57"/>
          <p:cNvSpPr txBox="1"/>
          <p:nvPr>
            <p:ph idx="1" type="body"/>
          </p:nvPr>
        </p:nvSpPr>
        <p:spPr>
          <a:xfrm>
            <a:off x="311700" y="1152475"/>
            <a:ext cx="8307600" cy="3727800"/>
          </a:xfrm>
          <a:prstGeom prst="rect">
            <a:avLst/>
          </a:prstGeom>
        </p:spPr>
        <p:txBody>
          <a:bodyPr anchorCtr="0" anchor="t" bIns="91425" lIns="91425" spcFirstLastPara="1" rIns="91425" wrap="square" tIns="91425">
            <a:normAutofit fontScale="92500" lnSpcReduction="20000"/>
          </a:bodyPr>
          <a:lstStyle/>
          <a:p>
            <a:pPr indent="-334327" lvl="0" marL="457200" rtl="0" algn="l">
              <a:lnSpc>
                <a:spcPct val="100000"/>
              </a:lnSpc>
              <a:spcBef>
                <a:spcPts val="0"/>
              </a:spcBef>
              <a:spcAft>
                <a:spcPts val="0"/>
              </a:spcAft>
              <a:buSzPct val="100000"/>
              <a:buFont typeface="Verdana"/>
              <a:buChar char="●"/>
            </a:pPr>
            <a:r>
              <a:rPr lang="ko">
                <a:latin typeface="Verdana"/>
                <a:ea typeface="Verdana"/>
                <a:cs typeface="Verdana"/>
                <a:sym typeface="Verdana"/>
              </a:rPr>
              <a:t>Team Members</a:t>
            </a:r>
            <a:endParaRPr>
              <a:latin typeface="Verdana"/>
              <a:ea typeface="Verdana"/>
              <a:cs typeface="Verdana"/>
              <a:sym typeface="Verdana"/>
            </a:endParaRPr>
          </a:p>
          <a:p>
            <a:pPr indent="-334327" lvl="0" marL="457200" rtl="0" algn="l">
              <a:lnSpc>
                <a:spcPct val="100000"/>
              </a:lnSpc>
              <a:spcBef>
                <a:spcPts val="0"/>
              </a:spcBef>
              <a:spcAft>
                <a:spcPts val="0"/>
              </a:spcAft>
              <a:buSzPct val="100000"/>
              <a:buFont typeface="Verdana"/>
              <a:buChar char="●"/>
            </a:pPr>
            <a:r>
              <a:rPr lang="ko">
                <a:latin typeface="Verdana"/>
                <a:ea typeface="Verdana"/>
                <a:cs typeface="Verdana"/>
                <a:sym typeface="Verdana"/>
              </a:rPr>
              <a:t>Roadmap</a:t>
            </a:r>
            <a:endParaRPr>
              <a:latin typeface="Verdana"/>
              <a:ea typeface="Verdana"/>
              <a:cs typeface="Verdana"/>
              <a:sym typeface="Verdana"/>
            </a:endParaRPr>
          </a:p>
          <a:p>
            <a:pPr indent="-334327" lvl="0" marL="457200" rtl="0" algn="l">
              <a:lnSpc>
                <a:spcPct val="100000"/>
              </a:lnSpc>
              <a:spcBef>
                <a:spcPts val="0"/>
              </a:spcBef>
              <a:spcAft>
                <a:spcPts val="0"/>
              </a:spcAft>
              <a:buSzPct val="100000"/>
              <a:buFont typeface="Verdana"/>
              <a:buChar char="●"/>
            </a:pPr>
            <a:r>
              <a:rPr lang="ko">
                <a:latin typeface="Verdana"/>
                <a:ea typeface="Verdana"/>
                <a:cs typeface="Verdana"/>
                <a:sym typeface="Verdana"/>
              </a:rPr>
              <a:t>Phase 1 Review</a:t>
            </a:r>
            <a:endParaRPr>
              <a:latin typeface="Verdana"/>
              <a:ea typeface="Verdana"/>
              <a:cs typeface="Verdana"/>
              <a:sym typeface="Verdana"/>
            </a:endParaRPr>
          </a:p>
          <a:p>
            <a:pPr indent="-310832" lvl="1" marL="914400" rtl="0" algn="l">
              <a:lnSpc>
                <a:spcPct val="100000"/>
              </a:lnSpc>
              <a:spcBef>
                <a:spcPts val="0"/>
              </a:spcBef>
              <a:spcAft>
                <a:spcPts val="0"/>
              </a:spcAft>
              <a:buSzPct val="100000"/>
              <a:buFont typeface="Verdana"/>
              <a:buChar char="○"/>
            </a:pPr>
            <a:r>
              <a:rPr lang="ko">
                <a:latin typeface="Verdana"/>
                <a:ea typeface="Verdana"/>
                <a:cs typeface="Verdana"/>
                <a:sym typeface="Verdana"/>
              </a:rPr>
              <a:t>Security Development Life-cycle</a:t>
            </a:r>
            <a:endParaRPr>
              <a:latin typeface="Verdana"/>
              <a:ea typeface="Verdana"/>
              <a:cs typeface="Verdana"/>
              <a:sym typeface="Verdana"/>
            </a:endParaRPr>
          </a:p>
          <a:p>
            <a:pPr indent="-310832" lvl="1" marL="914400" rtl="0" algn="l">
              <a:lnSpc>
                <a:spcPct val="100000"/>
              </a:lnSpc>
              <a:spcBef>
                <a:spcPts val="0"/>
              </a:spcBef>
              <a:spcAft>
                <a:spcPts val="0"/>
              </a:spcAft>
              <a:buSzPct val="100000"/>
              <a:buFont typeface="Verdana"/>
              <a:buChar char="○"/>
            </a:pPr>
            <a:r>
              <a:rPr lang="ko">
                <a:latin typeface="Verdana"/>
                <a:ea typeface="Verdana"/>
                <a:cs typeface="Verdana"/>
                <a:sym typeface="Verdana"/>
              </a:rPr>
              <a:t>Requirement</a:t>
            </a:r>
            <a:endParaRPr>
              <a:latin typeface="Verdana"/>
              <a:ea typeface="Verdana"/>
              <a:cs typeface="Verdana"/>
              <a:sym typeface="Verdana"/>
            </a:endParaRPr>
          </a:p>
          <a:p>
            <a:pPr indent="-310832" lvl="1" marL="914400" rtl="0" algn="l">
              <a:lnSpc>
                <a:spcPct val="100000"/>
              </a:lnSpc>
              <a:spcBef>
                <a:spcPts val="0"/>
              </a:spcBef>
              <a:spcAft>
                <a:spcPts val="0"/>
              </a:spcAft>
              <a:buSzPct val="100000"/>
              <a:buFont typeface="Verdana"/>
              <a:buChar char="○"/>
            </a:pPr>
            <a:r>
              <a:rPr lang="ko">
                <a:latin typeface="Verdana"/>
                <a:ea typeface="Verdana"/>
                <a:cs typeface="Verdana"/>
                <a:sym typeface="Verdana"/>
              </a:rPr>
              <a:t>Secure Design</a:t>
            </a:r>
            <a:endParaRPr>
              <a:latin typeface="Verdana"/>
              <a:ea typeface="Verdana"/>
              <a:cs typeface="Verdana"/>
              <a:sym typeface="Verdana"/>
            </a:endParaRPr>
          </a:p>
          <a:p>
            <a:pPr indent="-310832" lvl="1" marL="914400" rtl="0" algn="l">
              <a:lnSpc>
                <a:spcPct val="100000"/>
              </a:lnSpc>
              <a:spcBef>
                <a:spcPts val="0"/>
              </a:spcBef>
              <a:spcAft>
                <a:spcPts val="0"/>
              </a:spcAft>
              <a:buSzPct val="100000"/>
              <a:buFont typeface="Verdana"/>
              <a:buChar char="○"/>
            </a:pPr>
            <a:r>
              <a:rPr lang="ko">
                <a:latin typeface="Verdana"/>
                <a:ea typeface="Verdana"/>
                <a:cs typeface="Verdana"/>
                <a:sym typeface="Verdana"/>
              </a:rPr>
              <a:t>Implementation</a:t>
            </a:r>
            <a:endParaRPr>
              <a:latin typeface="Verdana"/>
              <a:ea typeface="Verdana"/>
              <a:cs typeface="Verdana"/>
              <a:sym typeface="Verdana"/>
            </a:endParaRPr>
          </a:p>
          <a:p>
            <a:pPr indent="-334327" lvl="0" marL="457200" rtl="0" algn="l">
              <a:lnSpc>
                <a:spcPct val="100000"/>
              </a:lnSpc>
              <a:spcBef>
                <a:spcPts val="0"/>
              </a:spcBef>
              <a:spcAft>
                <a:spcPts val="0"/>
              </a:spcAft>
              <a:buSzPct val="100000"/>
              <a:buFont typeface="Verdana"/>
              <a:buChar char="●"/>
            </a:pPr>
            <a:r>
              <a:rPr lang="ko">
                <a:latin typeface="Verdana"/>
                <a:ea typeface="Verdana"/>
                <a:cs typeface="Verdana"/>
                <a:sym typeface="Verdana"/>
              </a:rPr>
              <a:t>Phase 2 Security Evaluation of Classmate’s system (Team 6)</a:t>
            </a:r>
            <a:endParaRPr>
              <a:latin typeface="Verdana"/>
              <a:ea typeface="Verdana"/>
              <a:cs typeface="Verdana"/>
              <a:sym typeface="Verdana"/>
            </a:endParaRPr>
          </a:p>
          <a:p>
            <a:pPr indent="-310832" lvl="1" marL="914400" rtl="0" algn="l">
              <a:lnSpc>
                <a:spcPct val="100000"/>
              </a:lnSpc>
              <a:spcBef>
                <a:spcPts val="0"/>
              </a:spcBef>
              <a:spcAft>
                <a:spcPts val="0"/>
              </a:spcAft>
              <a:buSzPct val="100000"/>
              <a:buFont typeface="Verdana"/>
              <a:buChar char="○"/>
            </a:pPr>
            <a:r>
              <a:rPr lang="ko">
                <a:latin typeface="Verdana"/>
                <a:ea typeface="Verdana"/>
                <a:cs typeface="Verdana"/>
                <a:sym typeface="Verdana"/>
              </a:rPr>
              <a:t>Found Vulnerabilities</a:t>
            </a:r>
            <a:endParaRPr>
              <a:latin typeface="Verdana"/>
              <a:ea typeface="Verdana"/>
              <a:cs typeface="Verdana"/>
              <a:sym typeface="Verdana"/>
            </a:endParaRPr>
          </a:p>
          <a:p>
            <a:pPr indent="-310832" lvl="1" marL="914400" rtl="0" algn="l">
              <a:lnSpc>
                <a:spcPct val="100000"/>
              </a:lnSpc>
              <a:spcBef>
                <a:spcPts val="0"/>
              </a:spcBef>
              <a:spcAft>
                <a:spcPts val="0"/>
              </a:spcAft>
              <a:buSzPct val="100000"/>
              <a:buFont typeface="Verdana"/>
              <a:buChar char="○"/>
            </a:pPr>
            <a:r>
              <a:rPr lang="ko">
                <a:latin typeface="Verdana"/>
                <a:ea typeface="Verdana"/>
                <a:cs typeface="Verdana"/>
                <a:sym typeface="Verdana"/>
              </a:rPr>
              <a:t>Plan</a:t>
            </a:r>
            <a:endParaRPr>
              <a:latin typeface="Verdana"/>
              <a:ea typeface="Verdana"/>
              <a:cs typeface="Verdana"/>
              <a:sym typeface="Verdana"/>
            </a:endParaRPr>
          </a:p>
          <a:p>
            <a:pPr indent="-310832" lvl="1" marL="914400" rtl="0" algn="l">
              <a:lnSpc>
                <a:spcPct val="100000"/>
              </a:lnSpc>
              <a:spcBef>
                <a:spcPts val="0"/>
              </a:spcBef>
              <a:spcAft>
                <a:spcPts val="0"/>
              </a:spcAft>
              <a:buSzPct val="100000"/>
              <a:buFont typeface="Verdana"/>
              <a:buChar char="○"/>
            </a:pPr>
            <a:r>
              <a:rPr lang="ko">
                <a:latin typeface="Verdana"/>
                <a:ea typeface="Verdana"/>
                <a:cs typeface="Verdana"/>
                <a:sym typeface="Verdana"/>
              </a:rPr>
              <a:t>Red Team Activities</a:t>
            </a:r>
            <a:endParaRPr>
              <a:latin typeface="Verdana"/>
              <a:ea typeface="Verdana"/>
              <a:cs typeface="Verdana"/>
              <a:sym typeface="Verdana"/>
            </a:endParaRPr>
          </a:p>
          <a:p>
            <a:pPr indent="-310832" lvl="1" marL="914400" rtl="0" algn="l">
              <a:lnSpc>
                <a:spcPct val="100000"/>
              </a:lnSpc>
              <a:spcBef>
                <a:spcPts val="0"/>
              </a:spcBef>
              <a:spcAft>
                <a:spcPts val="0"/>
              </a:spcAft>
              <a:buSzPct val="100000"/>
              <a:buFont typeface="Verdana"/>
              <a:buChar char="○"/>
            </a:pPr>
            <a:r>
              <a:rPr lang="ko">
                <a:latin typeface="Verdana"/>
                <a:ea typeface="Verdana"/>
                <a:cs typeface="Verdana"/>
                <a:sym typeface="Verdana"/>
              </a:rPr>
              <a:t>Development Process Overview</a:t>
            </a:r>
            <a:endParaRPr>
              <a:latin typeface="Verdana"/>
              <a:ea typeface="Verdana"/>
              <a:cs typeface="Verdana"/>
              <a:sym typeface="Verdana"/>
            </a:endParaRPr>
          </a:p>
          <a:p>
            <a:pPr indent="-310832" lvl="1" marL="914400" rtl="0" algn="l">
              <a:lnSpc>
                <a:spcPct val="100000"/>
              </a:lnSpc>
              <a:spcBef>
                <a:spcPts val="0"/>
              </a:spcBef>
              <a:spcAft>
                <a:spcPts val="0"/>
              </a:spcAft>
              <a:buSzPct val="100000"/>
              <a:buFont typeface="Verdana"/>
              <a:buChar char="○"/>
            </a:pPr>
            <a:r>
              <a:rPr lang="ko">
                <a:latin typeface="Verdana"/>
                <a:ea typeface="Verdana"/>
                <a:cs typeface="Verdana"/>
                <a:sym typeface="Verdana"/>
              </a:rPr>
              <a:t>Analysis of Threat Model</a:t>
            </a:r>
            <a:endParaRPr>
              <a:latin typeface="Verdana"/>
              <a:ea typeface="Verdana"/>
              <a:cs typeface="Verdana"/>
              <a:sym typeface="Verdana"/>
            </a:endParaRPr>
          </a:p>
          <a:p>
            <a:pPr indent="-310832" lvl="1" marL="914400" rtl="0" algn="l">
              <a:lnSpc>
                <a:spcPct val="100000"/>
              </a:lnSpc>
              <a:spcBef>
                <a:spcPts val="0"/>
              </a:spcBef>
              <a:spcAft>
                <a:spcPts val="0"/>
              </a:spcAft>
              <a:buSzPct val="100000"/>
              <a:buFont typeface="Verdana"/>
              <a:buChar char="○"/>
            </a:pPr>
            <a:r>
              <a:rPr lang="ko">
                <a:latin typeface="Verdana"/>
                <a:ea typeface="Verdana"/>
                <a:cs typeface="Verdana"/>
                <a:sym typeface="Verdana"/>
              </a:rPr>
              <a:t>Static Analysis</a:t>
            </a:r>
            <a:endParaRPr>
              <a:latin typeface="Verdana"/>
              <a:ea typeface="Verdana"/>
              <a:cs typeface="Verdana"/>
              <a:sym typeface="Verdana"/>
            </a:endParaRPr>
          </a:p>
          <a:p>
            <a:pPr indent="-310832" lvl="1" marL="914400" rtl="0" algn="l">
              <a:lnSpc>
                <a:spcPct val="100000"/>
              </a:lnSpc>
              <a:spcBef>
                <a:spcPts val="0"/>
              </a:spcBef>
              <a:spcAft>
                <a:spcPts val="0"/>
              </a:spcAft>
              <a:buSzPct val="100000"/>
              <a:buFont typeface="Verdana"/>
              <a:buChar char="○"/>
            </a:pPr>
            <a:r>
              <a:rPr lang="ko">
                <a:latin typeface="Verdana"/>
                <a:ea typeface="Verdana"/>
                <a:cs typeface="Verdana"/>
                <a:sym typeface="Verdana"/>
              </a:rPr>
              <a:t>Sequence Diagram</a:t>
            </a:r>
            <a:endParaRPr>
              <a:latin typeface="Verdana"/>
              <a:ea typeface="Verdana"/>
              <a:cs typeface="Verdana"/>
              <a:sym typeface="Verdana"/>
            </a:endParaRPr>
          </a:p>
          <a:p>
            <a:pPr indent="-310832" lvl="1" marL="914400" rtl="0" algn="l">
              <a:lnSpc>
                <a:spcPct val="100000"/>
              </a:lnSpc>
              <a:spcBef>
                <a:spcPts val="0"/>
              </a:spcBef>
              <a:spcAft>
                <a:spcPts val="0"/>
              </a:spcAft>
              <a:buSzPct val="100000"/>
              <a:buFont typeface="Verdana"/>
              <a:buChar char="○"/>
            </a:pPr>
            <a:r>
              <a:rPr lang="ko">
                <a:latin typeface="Verdana"/>
                <a:ea typeface="Verdana"/>
                <a:cs typeface="Verdana"/>
                <a:sym typeface="Verdana"/>
              </a:rPr>
              <a:t>Attack Scenario</a:t>
            </a:r>
            <a:endParaRPr>
              <a:latin typeface="Verdana"/>
              <a:ea typeface="Verdana"/>
              <a:cs typeface="Verdana"/>
              <a:sym typeface="Verdana"/>
            </a:endParaRPr>
          </a:p>
          <a:p>
            <a:pPr indent="-310832" lvl="1" marL="914400" rtl="0" algn="l">
              <a:lnSpc>
                <a:spcPct val="100000"/>
              </a:lnSpc>
              <a:spcBef>
                <a:spcPts val="0"/>
              </a:spcBef>
              <a:spcAft>
                <a:spcPts val="0"/>
              </a:spcAft>
              <a:buSzPct val="100000"/>
              <a:buFont typeface="Verdana"/>
              <a:buChar char="○"/>
            </a:pPr>
            <a:r>
              <a:rPr lang="ko">
                <a:latin typeface="Verdana"/>
                <a:ea typeface="Verdana"/>
                <a:cs typeface="Verdana"/>
                <a:sym typeface="Verdana"/>
              </a:rPr>
              <a:t>Attack Cases</a:t>
            </a:r>
            <a:endParaRPr>
              <a:latin typeface="Verdana"/>
              <a:ea typeface="Verdana"/>
              <a:cs typeface="Verdana"/>
              <a:sym typeface="Verdana"/>
            </a:endParaRPr>
          </a:p>
          <a:p>
            <a:pPr indent="-310832" lvl="1" marL="914400" rtl="0" algn="l">
              <a:lnSpc>
                <a:spcPct val="100000"/>
              </a:lnSpc>
              <a:spcBef>
                <a:spcPts val="0"/>
              </a:spcBef>
              <a:spcAft>
                <a:spcPts val="0"/>
              </a:spcAft>
              <a:buSzPct val="100000"/>
              <a:buFont typeface="Verdana"/>
              <a:buChar char="○"/>
            </a:pPr>
            <a:r>
              <a:rPr lang="ko">
                <a:latin typeface="Verdana"/>
                <a:ea typeface="Verdana"/>
                <a:cs typeface="Verdana"/>
                <a:sym typeface="Verdana"/>
              </a:rPr>
              <a:t>Penetration Test</a:t>
            </a:r>
            <a:endParaRPr>
              <a:latin typeface="Verdana"/>
              <a:ea typeface="Verdana"/>
              <a:cs typeface="Verdana"/>
              <a:sym typeface="Verdana"/>
            </a:endParaRPr>
          </a:p>
          <a:p>
            <a:pPr indent="-310832" lvl="1" marL="914400" rtl="0" algn="l">
              <a:lnSpc>
                <a:spcPct val="100000"/>
              </a:lnSpc>
              <a:spcBef>
                <a:spcPts val="0"/>
              </a:spcBef>
              <a:spcAft>
                <a:spcPts val="0"/>
              </a:spcAft>
              <a:buSzPct val="100000"/>
              <a:buFont typeface="Verdana"/>
              <a:buChar char="○"/>
            </a:pPr>
            <a:r>
              <a:rPr lang="ko">
                <a:latin typeface="Verdana"/>
                <a:ea typeface="Verdana"/>
                <a:cs typeface="Verdana"/>
                <a:sym typeface="Verdana"/>
              </a:rPr>
              <a:t>Summary</a:t>
            </a:r>
            <a:endParaRPr>
              <a:latin typeface="Verdana"/>
              <a:ea typeface="Verdana"/>
              <a:cs typeface="Verdana"/>
              <a:sym typeface="Verdana"/>
            </a:endParaRPr>
          </a:p>
          <a:p>
            <a:pPr indent="-334327" lvl="0" marL="457200" rtl="0" algn="l">
              <a:lnSpc>
                <a:spcPct val="100000"/>
              </a:lnSpc>
              <a:spcBef>
                <a:spcPts val="0"/>
              </a:spcBef>
              <a:spcAft>
                <a:spcPts val="0"/>
              </a:spcAft>
              <a:buSzPct val="100000"/>
              <a:buFont typeface="Verdana"/>
              <a:buChar char="●"/>
            </a:pPr>
            <a:r>
              <a:rPr lang="ko">
                <a:latin typeface="Verdana"/>
                <a:ea typeface="Verdana"/>
                <a:cs typeface="Verdana"/>
                <a:sym typeface="Verdana"/>
              </a:rPr>
              <a:t>Lessons Learned</a:t>
            </a:r>
            <a:endParaRPr>
              <a:latin typeface="Verdana"/>
              <a:ea typeface="Verdana"/>
              <a:cs typeface="Verdana"/>
              <a:sym typeface="Verdana"/>
            </a:endParaRPr>
          </a:p>
        </p:txBody>
      </p:sp>
      <p:sp>
        <p:nvSpPr>
          <p:cNvPr id="612" name="Google Shape;612;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58"/>
          <p:cNvPicPr preferRelativeResize="0"/>
          <p:nvPr/>
        </p:nvPicPr>
        <p:blipFill>
          <a:blip r:embed="rId3">
            <a:alphaModFix/>
          </a:blip>
          <a:stretch>
            <a:fillRect/>
          </a:stretch>
        </p:blipFill>
        <p:spPr>
          <a:xfrm>
            <a:off x="1275525" y="1066025"/>
            <a:ext cx="6563878" cy="4077474"/>
          </a:xfrm>
          <a:prstGeom prst="rect">
            <a:avLst/>
          </a:prstGeom>
          <a:noFill/>
          <a:ln>
            <a:noFill/>
          </a:ln>
        </p:spPr>
      </p:pic>
      <p:sp>
        <p:nvSpPr>
          <p:cNvPr id="618" name="Google Shape;618;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Security Development Life-cycle</a:t>
            </a:r>
            <a:endParaRPr/>
          </a:p>
        </p:txBody>
      </p:sp>
      <p:sp>
        <p:nvSpPr>
          <p:cNvPr id="619" name="Google Shape;619;p58"/>
          <p:cNvSpPr txBox="1"/>
          <p:nvPr/>
        </p:nvSpPr>
        <p:spPr>
          <a:xfrm>
            <a:off x="3984650" y="3278800"/>
            <a:ext cx="8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latin typeface="Trebuchet MS"/>
                <a:ea typeface="Trebuchet MS"/>
                <a:cs typeface="Trebuchet MS"/>
                <a:sym typeface="Trebuchet MS"/>
              </a:rPr>
              <a:t>LG SDL</a:t>
            </a:r>
            <a:endParaRPr b="1">
              <a:latin typeface="Trebuchet MS"/>
              <a:ea typeface="Trebuchet MS"/>
              <a:cs typeface="Trebuchet MS"/>
              <a:sym typeface="Trebuchet MS"/>
            </a:endParaRPr>
          </a:p>
        </p:txBody>
      </p:sp>
      <p:sp>
        <p:nvSpPr>
          <p:cNvPr id="620" name="Google Shape;620;p58"/>
          <p:cNvSpPr/>
          <p:nvPr/>
        </p:nvSpPr>
        <p:spPr>
          <a:xfrm>
            <a:off x="788075" y="1066025"/>
            <a:ext cx="2037900" cy="923400"/>
          </a:xfrm>
          <a:prstGeom prst="wedgeRectCallout">
            <a:avLst>
              <a:gd fmla="val 59392" name="adj1"/>
              <a:gd fmla="val -20129" name="adj2"/>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300">
                <a:latin typeface="Verdana"/>
                <a:ea typeface="Verdana"/>
                <a:cs typeface="Verdana"/>
                <a:sym typeface="Verdana"/>
              </a:rPr>
              <a:t>Our activity :</a:t>
            </a:r>
            <a:endParaRPr sz="1300">
              <a:latin typeface="Verdana"/>
              <a:ea typeface="Verdana"/>
              <a:cs typeface="Verdana"/>
              <a:sym typeface="Verdana"/>
            </a:endParaRPr>
          </a:p>
          <a:p>
            <a:pPr indent="0" lvl="0" marL="0" rtl="0" algn="l">
              <a:spcBef>
                <a:spcPts val="0"/>
              </a:spcBef>
              <a:spcAft>
                <a:spcPts val="0"/>
              </a:spcAft>
              <a:buNone/>
            </a:pPr>
            <a:r>
              <a:rPr lang="ko" sz="1100">
                <a:solidFill>
                  <a:schemeClr val="dk1"/>
                </a:solidFill>
                <a:latin typeface="Verdana"/>
                <a:ea typeface="Verdana"/>
                <a:cs typeface="Verdana"/>
                <a:sym typeface="Verdana"/>
              </a:rPr>
              <a:t>User Requirement</a:t>
            </a:r>
            <a:endParaRPr sz="1100">
              <a:solidFill>
                <a:schemeClr val="dk1"/>
              </a:solidFill>
              <a:latin typeface="Verdana"/>
              <a:ea typeface="Verdana"/>
              <a:cs typeface="Verdana"/>
              <a:sym typeface="Verdana"/>
            </a:endParaRPr>
          </a:p>
          <a:p>
            <a:pPr indent="0" lvl="0" marL="0" rtl="0" algn="l">
              <a:spcBef>
                <a:spcPts val="0"/>
              </a:spcBef>
              <a:spcAft>
                <a:spcPts val="0"/>
              </a:spcAft>
              <a:buNone/>
            </a:pPr>
            <a:r>
              <a:rPr lang="ko" sz="1100">
                <a:solidFill>
                  <a:schemeClr val="dk1"/>
                </a:solidFill>
                <a:latin typeface="Verdana"/>
                <a:ea typeface="Verdana"/>
                <a:cs typeface="Verdana"/>
                <a:sym typeface="Verdana"/>
              </a:rPr>
              <a:t>Project Requirement</a:t>
            </a:r>
            <a:endParaRPr sz="1100">
              <a:solidFill>
                <a:schemeClr val="dk1"/>
              </a:solidFill>
              <a:latin typeface="Verdana"/>
              <a:ea typeface="Verdana"/>
              <a:cs typeface="Verdana"/>
              <a:sym typeface="Verdana"/>
            </a:endParaRPr>
          </a:p>
          <a:p>
            <a:pPr indent="0" lvl="0" marL="0" rtl="0" algn="l">
              <a:spcBef>
                <a:spcPts val="0"/>
              </a:spcBef>
              <a:spcAft>
                <a:spcPts val="0"/>
              </a:spcAft>
              <a:buNone/>
            </a:pPr>
            <a:r>
              <a:rPr lang="ko" sz="1100">
                <a:solidFill>
                  <a:schemeClr val="dk1"/>
                </a:solidFill>
                <a:latin typeface="Verdana"/>
                <a:ea typeface="Verdana"/>
                <a:cs typeface="Verdana"/>
                <a:sym typeface="Verdana"/>
              </a:rPr>
              <a:t>Software Requirement</a:t>
            </a:r>
            <a:endParaRPr sz="1100">
              <a:solidFill>
                <a:schemeClr val="dk1"/>
              </a:solidFill>
              <a:latin typeface="Verdana"/>
              <a:ea typeface="Verdana"/>
              <a:cs typeface="Verdana"/>
              <a:sym typeface="Verdana"/>
            </a:endParaRPr>
          </a:p>
          <a:p>
            <a:pPr indent="0" lvl="0" marL="0" rtl="0" algn="l">
              <a:spcBef>
                <a:spcPts val="0"/>
              </a:spcBef>
              <a:spcAft>
                <a:spcPts val="0"/>
              </a:spcAft>
              <a:buNone/>
            </a:pPr>
            <a:r>
              <a:rPr lang="ko" sz="1100">
                <a:solidFill>
                  <a:schemeClr val="dk1"/>
                </a:solidFill>
                <a:latin typeface="Verdana"/>
                <a:ea typeface="Verdana"/>
                <a:cs typeface="Verdana"/>
                <a:sym typeface="Verdana"/>
              </a:rPr>
              <a:t>Security Requirement</a:t>
            </a:r>
            <a:endParaRPr sz="1300">
              <a:solidFill>
                <a:schemeClr val="dk1"/>
              </a:solidFill>
            </a:endParaRPr>
          </a:p>
        </p:txBody>
      </p:sp>
      <p:sp>
        <p:nvSpPr>
          <p:cNvPr id="621" name="Google Shape;621;p58"/>
          <p:cNvSpPr/>
          <p:nvPr/>
        </p:nvSpPr>
        <p:spPr>
          <a:xfrm>
            <a:off x="81950" y="2245600"/>
            <a:ext cx="1348200" cy="1124100"/>
          </a:xfrm>
          <a:prstGeom prst="wedgeRectCallout">
            <a:avLst>
              <a:gd fmla="val 59392" name="adj1"/>
              <a:gd fmla="val -20129"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300">
                <a:latin typeface="Verdana"/>
                <a:ea typeface="Verdana"/>
                <a:cs typeface="Verdana"/>
                <a:sym typeface="Verdana"/>
              </a:rPr>
              <a:t>Our activity :</a:t>
            </a:r>
            <a:endParaRPr sz="900">
              <a:latin typeface="Verdana"/>
              <a:ea typeface="Verdana"/>
              <a:cs typeface="Verdana"/>
              <a:sym typeface="Verdana"/>
            </a:endParaRPr>
          </a:p>
          <a:p>
            <a:pPr indent="0" lvl="0" marL="0" rtl="0" algn="l">
              <a:spcBef>
                <a:spcPts val="0"/>
              </a:spcBef>
              <a:spcAft>
                <a:spcPts val="0"/>
              </a:spcAft>
              <a:buNone/>
            </a:pPr>
            <a:r>
              <a:rPr lang="ko" sz="1100">
                <a:solidFill>
                  <a:schemeClr val="dk1"/>
                </a:solidFill>
                <a:latin typeface="Verdana"/>
                <a:ea typeface="Verdana"/>
                <a:cs typeface="Verdana"/>
                <a:sym typeface="Verdana"/>
              </a:rPr>
              <a:t>(Education)</a:t>
            </a:r>
            <a:endParaRPr sz="1100">
              <a:solidFill>
                <a:schemeClr val="dk1"/>
              </a:solidFill>
              <a:latin typeface="Verdana"/>
              <a:ea typeface="Verdana"/>
              <a:cs typeface="Verdana"/>
              <a:sym typeface="Verdana"/>
            </a:endParaRPr>
          </a:p>
          <a:p>
            <a:pPr indent="0" lvl="0" marL="0" rtl="0" algn="l">
              <a:spcBef>
                <a:spcPts val="0"/>
              </a:spcBef>
              <a:spcAft>
                <a:spcPts val="0"/>
              </a:spcAft>
              <a:buNone/>
            </a:pPr>
            <a:r>
              <a:rPr lang="ko" sz="1100">
                <a:solidFill>
                  <a:schemeClr val="dk1"/>
                </a:solidFill>
                <a:latin typeface="Verdana"/>
                <a:ea typeface="Verdana"/>
                <a:cs typeface="Verdana"/>
                <a:sym typeface="Verdana"/>
              </a:rPr>
              <a:t>Cousera </a:t>
            </a:r>
            <a:endParaRPr sz="1100">
              <a:solidFill>
                <a:schemeClr val="dk1"/>
              </a:solidFill>
              <a:latin typeface="Verdana"/>
              <a:ea typeface="Verdana"/>
              <a:cs typeface="Verdana"/>
              <a:sym typeface="Verdana"/>
            </a:endParaRPr>
          </a:p>
          <a:p>
            <a:pPr indent="0" lvl="0" marL="0" rtl="0" algn="l">
              <a:spcBef>
                <a:spcPts val="0"/>
              </a:spcBef>
              <a:spcAft>
                <a:spcPts val="0"/>
              </a:spcAft>
              <a:buNone/>
            </a:pPr>
            <a:r>
              <a:rPr lang="ko" sz="1100">
                <a:solidFill>
                  <a:schemeClr val="dk1"/>
                </a:solidFill>
                <a:latin typeface="Verdana"/>
                <a:ea typeface="Verdana"/>
                <a:cs typeface="Verdana"/>
                <a:sym typeface="Verdana"/>
              </a:rPr>
              <a:t>MOOC </a:t>
            </a:r>
            <a:endParaRPr sz="1100">
              <a:solidFill>
                <a:schemeClr val="dk1"/>
              </a:solidFill>
              <a:latin typeface="Verdana"/>
              <a:ea typeface="Verdana"/>
              <a:cs typeface="Verdana"/>
              <a:sym typeface="Verdana"/>
            </a:endParaRPr>
          </a:p>
          <a:p>
            <a:pPr indent="0" lvl="0" marL="0" rtl="0" algn="l">
              <a:spcBef>
                <a:spcPts val="0"/>
              </a:spcBef>
              <a:spcAft>
                <a:spcPts val="0"/>
              </a:spcAft>
              <a:buNone/>
            </a:pPr>
            <a:r>
              <a:rPr lang="ko" sz="1100">
                <a:solidFill>
                  <a:schemeClr val="dk1"/>
                </a:solidFill>
                <a:latin typeface="Verdana"/>
                <a:ea typeface="Verdana"/>
                <a:cs typeface="Verdana"/>
                <a:sym typeface="Verdana"/>
              </a:rPr>
              <a:t>CMU e-lecture</a:t>
            </a:r>
            <a:endParaRPr sz="1100">
              <a:solidFill>
                <a:schemeClr val="dk1"/>
              </a:solidFill>
              <a:latin typeface="Verdana"/>
              <a:ea typeface="Verdana"/>
              <a:cs typeface="Verdana"/>
              <a:sym typeface="Verdana"/>
            </a:endParaRPr>
          </a:p>
          <a:p>
            <a:pPr indent="0" lvl="0" marL="0" rtl="0" algn="l">
              <a:spcBef>
                <a:spcPts val="0"/>
              </a:spcBef>
              <a:spcAft>
                <a:spcPts val="0"/>
              </a:spcAft>
              <a:buNone/>
            </a:pPr>
            <a:r>
              <a:rPr lang="ko" sz="1100">
                <a:solidFill>
                  <a:schemeClr val="dk1"/>
                </a:solidFill>
                <a:latin typeface="Verdana"/>
                <a:ea typeface="Verdana"/>
                <a:cs typeface="Verdana"/>
                <a:sym typeface="Verdana"/>
              </a:rPr>
              <a:t>CMU Live Zoom</a:t>
            </a:r>
            <a:endParaRPr sz="1300">
              <a:solidFill>
                <a:schemeClr val="dk1"/>
              </a:solidFill>
            </a:endParaRPr>
          </a:p>
        </p:txBody>
      </p:sp>
      <p:sp>
        <p:nvSpPr>
          <p:cNvPr id="622" name="Google Shape;622;p58"/>
          <p:cNvSpPr/>
          <p:nvPr/>
        </p:nvSpPr>
        <p:spPr>
          <a:xfrm>
            <a:off x="6856775" y="1247725"/>
            <a:ext cx="2037900" cy="781500"/>
          </a:xfrm>
          <a:prstGeom prst="wedgeRectCallout">
            <a:avLst>
              <a:gd fmla="val -57286" name="adj1"/>
              <a:gd fmla="val 29459" name="adj2"/>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300">
                <a:latin typeface="Verdana"/>
                <a:ea typeface="Verdana"/>
                <a:cs typeface="Verdana"/>
                <a:sym typeface="Verdana"/>
              </a:rPr>
              <a:t>Our activity :</a:t>
            </a:r>
            <a:endParaRPr sz="1300">
              <a:latin typeface="Verdana"/>
              <a:ea typeface="Verdana"/>
              <a:cs typeface="Verdana"/>
              <a:sym typeface="Verdana"/>
            </a:endParaRPr>
          </a:p>
          <a:p>
            <a:pPr indent="0" lvl="0" marL="0" rtl="0" algn="l">
              <a:spcBef>
                <a:spcPts val="0"/>
              </a:spcBef>
              <a:spcAft>
                <a:spcPts val="0"/>
              </a:spcAft>
              <a:buNone/>
            </a:pPr>
            <a:r>
              <a:rPr lang="ko" sz="1100">
                <a:solidFill>
                  <a:schemeClr val="dk1"/>
                </a:solidFill>
                <a:latin typeface="Verdana"/>
                <a:ea typeface="Verdana"/>
                <a:cs typeface="Verdana"/>
                <a:sym typeface="Verdana"/>
              </a:rPr>
              <a:t>Software Architect Design</a:t>
            </a:r>
            <a:endParaRPr sz="1100">
              <a:solidFill>
                <a:schemeClr val="dk1"/>
              </a:solidFill>
              <a:latin typeface="Verdana"/>
              <a:ea typeface="Verdana"/>
              <a:cs typeface="Verdana"/>
              <a:sym typeface="Verdana"/>
            </a:endParaRPr>
          </a:p>
          <a:p>
            <a:pPr indent="0" lvl="0" marL="0" rtl="0" algn="l">
              <a:spcBef>
                <a:spcPts val="0"/>
              </a:spcBef>
              <a:spcAft>
                <a:spcPts val="0"/>
              </a:spcAft>
              <a:buNone/>
            </a:pPr>
            <a:r>
              <a:rPr lang="ko" sz="1100">
                <a:solidFill>
                  <a:schemeClr val="dk1"/>
                </a:solidFill>
                <a:latin typeface="Verdana"/>
                <a:ea typeface="Verdana"/>
                <a:cs typeface="Verdana"/>
                <a:sym typeface="Verdana"/>
              </a:rPr>
              <a:t>Quality Attribute</a:t>
            </a:r>
            <a:endParaRPr sz="1100">
              <a:solidFill>
                <a:schemeClr val="dk1"/>
              </a:solidFill>
              <a:latin typeface="Verdana"/>
              <a:ea typeface="Verdana"/>
              <a:cs typeface="Verdana"/>
              <a:sym typeface="Verdana"/>
            </a:endParaRPr>
          </a:p>
          <a:p>
            <a:pPr indent="0" lvl="0" marL="0" rtl="0" algn="l">
              <a:spcBef>
                <a:spcPts val="0"/>
              </a:spcBef>
              <a:spcAft>
                <a:spcPts val="0"/>
              </a:spcAft>
              <a:buNone/>
            </a:pPr>
            <a:r>
              <a:rPr lang="ko" sz="1100">
                <a:solidFill>
                  <a:schemeClr val="dk1"/>
                </a:solidFill>
                <a:latin typeface="Verdana"/>
                <a:ea typeface="Verdana"/>
                <a:cs typeface="Verdana"/>
                <a:sym typeface="Verdana"/>
              </a:rPr>
              <a:t>Security Design Review</a:t>
            </a:r>
            <a:endParaRPr sz="1000">
              <a:solidFill>
                <a:schemeClr val="dk1"/>
              </a:solidFill>
              <a:latin typeface="Verdana"/>
              <a:ea typeface="Verdana"/>
              <a:cs typeface="Verdana"/>
              <a:sym typeface="Verdana"/>
            </a:endParaRPr>
          </a:p>
        </p:txBody>
      </p:sp>
      <p:sp>
        <p:nvSpPr>
          <p:cNvPr id="623" name="Google Shape;623;p58"/>
          <p:cNvSpPr/>
          <p:nvPr/>
        </p:nvSpPr>
        <p:spPr>
          <a:xfrm>
            <a:off x="7595075" y="3169000"/>
            <a:ext cx="1299600" cy="619800"/>
          </a:xfrm>
          <a:prstGeom prst="wedgeRectCallout">
            <a:avLst>
              <a:gd fmla="val -61163" name="adj1"/>
              <a:gd fmla="val -26281" name="adj2"/>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300">
                <a:latin typeface="Verdana"/>
                <a:ea typeface="Verdana"/>
                <a:cs typeface="Verdana"/>
                <a:sym typeface="Verdana"/>
              </a:rPr>
              <a:t>Our activity :</a:t>
            </a:r>
            <a:endParaRPr sz="1300">
              <a:latin typeface="Verdana"/>
              <a:ea typeface="Verdana"/>
              <a:cs typeface="Verdana"/>
              <a:sym typeface="Verdana"/>
            </a:endParaRPr>
          </a:p>
          <a:p>
            <a:pPr indent="0" lvl="0" marL="0" rtl="0" algn="l">
              <a:spcBef>
                <a:spcPts val="0"/>
              </a:spcBef>
              <a:spcAft>
                <a:spcPts val="0"/>
              </a:spcAft>
              <a:buNone/>
            </a:pPr>
            <a:r>
              <a:rPr lang="ko" sz="1100">
                <a:solidFill>
                  <a:schemeClr val="dk1"/>
                </a:solidFill>
                <a:latin typeface="Verdana"/>
                <a:ea typeface="Verdana"/>
                <a:cs typeface="Verdana"/>
                <a:sym typeface="Verdana"/>
              </a:rPr>
              <a:t>Secure Coding</a:t>
            </a:r>
            <a:endParaRPr sz="1100">
              <a:solidFill>
                <a:schemeClr val="dk1"/>
              </a:solidFill>
              <a:latin typeface="Verdana"/>
              <a:ea typeface="Verdana"/>
              <a:cs typeface="Verdana"/>
              <a:sym typeface="Verdana"/>
            </a:endParaRPr>
          </a:p>
          <a:p>
            <a:pPr indent="0" lvl="0" marL="0" rtl="0" algn="l">
              <a:spcBef>
                <a:spcPts val="0"/>
              </a:spcBef>
              <a:spcAft>
                <a:spcPts val="0"/>
              </a:spcAft>
              <a:buNone/>
            </a:pPr>
            <a:r>
              <a:rPr lang="ko" sz="1100">
                <a:solidFill>
                  <a:schemeClr val="dk1"/>
                </a:solidFill>
                <a:latin typeface="Verdana"/>
                <a:ea typeface="Verdana"/>
                <a:cs typeface="Verdana"/>
                <a:sym typeface="Verdana"/>
              </a:rPr>
              <a:t>Static Analysis</a:t>
            </a:r>
            <a:endParaRPr sz="1100">
              <a:solidFill>
                <a:schemeClr val="dk1"/>
              </a:solidFill>
              <a:latin typeface="Verdana"/>
              <a:ea typeface="Verdana"/>
              <a:cs typeface="Verdana"/>
              <a:sym typeface="Verdana"/>
            </a:endParaRPr>
          </a:p>
        </p:txBody>
      </p:sp>
      <p:sp>
        <p:nvSpPr>
          <p:cNvPr id="624" name="Google Shape;624;p58"/>
          <p:cNvSpPr/>
          <p:nvPr/>
        </p:nvSpPr>
        <p:spPr>
          <a:xfrm>
            <a:off x="6609050" y="4307950"/>
            <a:ext cx="2087700" cy="720000"/>
          </a:xfrm>
          <a:prstGeom prst="wedgeRectCallout">
            <a:avLst>
              <a:gd fmla="val -61163" name="adj1"/>
              <a:gd fmla="val -26281" name="adj2"/>
            </a:avLst>
          </a:prstGeom>
          <a:solidFill>
            <a:srgbClr val="B45F06"/>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300">
                <a:solidFill>
                  <a:schemeClr val="lt1"/>
                </a:solidFill>
                <a:latin typeface="Verdana"/>
                <a:ea typeface="Verdana"/>
                <a:cs typeface="Verdana"/>
                <a:sym typeface="Verdana"/>
              </a:rPr>
              <a:t>Phase 2 :</a:t>
            </a:r>
            <a:endParaRPr sz="1300">
              <a:solidFill>
                <a:schemeClr val="lt1"/>
              </a:solidFill>
              <a:latin typeface="Verdana"/>
              <a:ea typeface="Verdana"/>
              <a:cs typeface="Verdana"/>
              <a:sym typeface="Verdana"/>
            </a:endParaRPr>
          </a:p>
          <a:p>
            <a:pPr indent="0" lvl="0" marL="0" rtl="0" algn="l">
              <a:spcBef>
                <a:spcPts val="0"/>
              </a:spcBef>
              <a:spcAft>
                <a:spcPts val="0"/>
              </a:spcAft>
              <a:buNone/>
            </a:pPr>
            <a:r>
              <a:rPr lang="ko" sz="1300">
                <a:solidFill>
                  <a:schemeClr val="lt1"/>
                </a:solidFill>
                <a:latin typeface="Verdana"/>
                <a:ea typeface="Verdana"/>
                <a:cs typeface="Verdana"/>
                <a:sym typeface="Verdana"/>
              </a:rPr>
              <a:t>Evaluation of Team 6’s System</a:t>
            </a:r>
            <a:endParaRPr sz="1300">
              <a:solidFill>
                <a:schemeClr val="lt1"/>
              </a:solidFill>
              <a:latin typeface="Verdana"/>
              <a:ea typeface="Verdana"/>
              <a:cs typeface="Verdana"/>
              <a:sym typeface="Verdana"/>
            </a:endParaRPr>
          </a:p>
        </p:txBody>
      </p:sp>
      <p:sp>
        <p:nvSpPr>
          <p:cNvPr id="625" name="Google Shape;625;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9"/>
          <p:cNvSpPr txBox="1"/>
          <p:nvPr>
            <p:ph idx="1" type="body"/>
          </p:nvPr>
        </p:nvSpPr>
        <p:spPr>
          <a:xfrm>
            <a:off x="311700" y="1152475"/>
            <a:ext cx="3672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ko"/>
              <a:t>Client</a:t>
            </a:r>
            <a:endParaRPr/>
          </a:p>
          <a:p>
            <a:pPr indent="-317500" lvl="1" marL="914400" rtl="0" algn="l">
              <a:lnSpc>
                <a:spcPct val="100000"/>
              </a:lnSpc>
              <a:spcBef>
                <a:spcPts val="0"/>
              </a:spcBef>
              <a:spcAft>
                <a:spcPts val="0"/>
              </a:spcAft>
              <a:buSzPts val="1400"/>
              <a:buChar char="○"/>
            </a:pPr>
            <a:r>
              <a:rPr lang="ko" sz="1400"/>
              <a:t>Qt framework</a:t>
            </a:r>
            <a:endParaRPr sz="1400"/>
          </a:p>
          <a:p>
            <a:pPr indent="-317500" lvl="1" marL="914400" rtl="0" algn="l">
              <a:lnSpc>
                <a:spcPct val="100000"/>
              </a:lnSpc>
              <a:spcBef>
                <a:spcPts val="0"/>
              </a:spcBef>
              <a:spcAft>
                <a:spcPts val="0"/>
              </a:spcAft>
              <a:buSzPts val="1400"/>
              <a:buChar char="○"/>
            </a:pPr>
            <a:r>
              <a:rPr lang="ko"/>
              <a:t>OpenSSL</a:t>
            </a:r>
            <a:endParaRPr/>
          </a:p>
          <a:p>
            <a:pPr indent="0" lvl="0" marL="0" rtl="0" algn="l">
              <a:spcBef>
                <a:spcPts val="0"/>
              </a:spcBef>
              <a:spcAft>
                <a:spcPts val="1200"/>
              </a:spcAft>
              <a:buNone/>
            </a:pPr>
            <a:r>
              <a:t/>
            </a:r>
            <a:endParaRPr/>
          </a:p>
        </p:txBody>
      </p:sp>
      <p:sp>
        <p:nvSpPr>
          <p:cNvPr id="631" name="Google Shape;631;p59"/>
          <p:cNvSpPr txBox="1"/>
          <p:nvPr/>
        </p:nvSpPr>
        <p:spPr>
          <a:xfrm>
            <a:off x="1828200" y="4568875"/>
            <a:ext cx="181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t>&lt;Client&gt;</a:t>
            </a:r>
            <a:endParaRPr/>
          </a:p>
        </p:txBody>
      </p:sp>
      <p:sp>
        <p:nvSpPr>
          <p:cNvPr id="632" name="Google Shape;632;p59"/>
          <p:cNvSpPr txBox="1"/>
          <p:nvPr/>
        </p:nvSpPr>
        <p:spPr>
          <a:xfrm>
            <a:off x="5653050" y="4568875"/>
            <a:ext cx="232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t>&lt;Server&gt;</a:t>
            </a:r>
            <a:endParaRPr/>
          </a:p>
        </p:txBody>
      </p:sp>
      <p:sp>
        <p:nvSpPr>
          <p:cNvPr id="633" name="Google Shape;633;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
        <p:nvSpPr>
          <p:cNvPr id="634" name="Google Shape;634;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Implementation</a:t>
            </a:r>
            <a:endParaRPr/>
          </a:p>
        </p:txBody>
      </p:sp>
      <p:sp>
        <p:nvSpPr>
          <p:cNvPr id="635" name="Google Shape;635;p59"/>
          <p:cNvSpPr txBox="1"/>
          <p:nvPr/>
        </p:nvSpPr>
        <p:spPr>
          <a:xfrm>
            <a:off x="4167175" y="573425"/>
            <a:ext cx="46653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Phase 1 Review</a:t>
            </a:r>
            <a:endParaRPr sz="2000">
              <a:solidFill>
                <a:schemeClr val="dk2"/>
              </a:solidFill>
            </a:endParaRPr>
          </a:p>
        </p:txBody>
      </p:sp>
      <p:pic>
        <p:nvPicPr>
          <p:cNvPr id="636" name="Google Shape;636;p59"/>
          <p:cNvPicPr preferRelativeResize="0"/>
          <p:nvPr/>
        </p:nvPicPr>
        <p:blipFill>
          <a:blip r:embed="rId3">
            <a:alphaModFix/>
          </a:blip>
          <a:stretch>
            <a:fillRect/>
          </a:stretch>
        </p:blipFill>
        <p:spPr>
          <a:xfrm>
            <a:off x="5361888" y="2226525"/>
            <a:ext cx="2909124" cy="2342351"/>
          </a:xfrm>
          <a:prstGeom prst="rect">
            <a:avLst/>
          </a:prstGeom>
          <a:noFill/>
          <a:ln>
            <a:noFill/>
          </a:ln>
        </p:spPr>
      </p:pic>
      <p:sp>
        <p:nvSpPr>
          <p:cNvPr id="637" name="Google Shape;637;p59"/>
          <p:cNvSpPr txBox="1"/>
          <p:nvPr>
            <p:ph idx="1" type="body"/>
          </p:nvPr>
        </p:nvSpPr>
        <p:spPr>
          <a:xfrm>
            <a:off x="4577275" y="1152475"/>
            <a:ext cx="31137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ko"/>
              <a:t>Server</a:t>
            </a:r>
            <a:endParaRPr/>
          </a:p>
          <a:p>
            <a:pPr indent="-317500" lvl="1" marL="914400" rtl="0" algn="l">
              <a:lnSpc>
                <a:spcPct val="100000"/>
              </a:lnSpc>
              <a:spcBef>
                <a:spcPts val="0"/>
              </a:spcBef>
              <a:spcAft>
                <a:spcPts val="0"/>
              </a:spcAft>
              <a:buSzPts val="1400"/>
              <a:buChar char="○"/>
            </a:pPr>
            <a:r>
              <a:rPr lang="ko"/>
              <a:t>OpenSSL</a:t>
            </a:r>
            <a:endParaRPr/>
          </a:p>
          <a:p>
            <a:pPr indent="-317500" lvl="1" marL="914400" rtl="0" algn="l">
              <a:lnSpc>
                <a:spcPct val="100000"/>
              </a:lnSpc>
              <a:spcBef>
                <a:spcPts val="0"/>
              </a:spcBef>
              <a:spcAft>
                <a:spcPts val="0"/>
              </a:spcAft>
              <a:buSzPts val="1400"/>
              <a:buChar char="○"/>
            </a:pPr>
            <a:r>
              <a:rPr lang="ko"/>
              <a:t>rsyslog</a:t>
            </a:r>
            <a:endParaRPr/>
          </a:p>
          <a:p>
            <a:pPr indent="0" lvl="0" marL="0" rtl="0" algn="l">
              <a:spcBef>
                <a:spcPts val="0"/>
              </a:spcBef>
              <a:spcAft>
                <a:spcPts val="1200"/>
              </a:spcAft>
              <a:buNone/>
            </a:pPr>
            <a:r>
              <a:rPr lang="ko"/>
              <a:t> </a:t>
            </a:r>
            <a:endParaRPr/>
          </a:p>
        </p:txBody>
      </p:sp>
      <p:sp>
        <p:nvSpPr>
          <p:cNvPr id="638" name="Google Shape;638;p59"/>
          <p:cNvSpPr/>
          <p:nvPr/>
        </p:nvSpPr>
        <p:spPr>
          <a:xfrm>
            <a:off x="6758550" y="1152475"/>
            <a:ext cx="1221300" cy="1139700"/>
          </a:xfrm>
          <a:prstGeom prst="wedgeEllipseCallout">
            <a:avLst>
              <a:gd fmla="val 50102" name="adj1"/>
              <a:gd fmla="val 3831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300"/>
              <a:t>Server is always printing the log</a:t>
            </a:r>
            <a:endParaRPr sz="1300"/>
          </a:p>
        </p:txBody>
      </p:sp>
      <p:pic>
        <p:nvPicPr>
          <p:cNvPr id="639" name="Google Shape;639;p59"/>
          <p:cNvPicPr preferRelativeResize="0"/>
          <p:nvPr/>
        </p:nvPicPr>
        <p:blipFill>
          <a:blip r:embed="rId4">
            <a:alphaModFix/>
          </a:blip>
          <a:stretch>
            <a:fillRect/>
          </a:stretch>
        </p:blipFill>
        <p:spPr>
          <a:xfrm>
            <a:off x="927000" y="2404930"/>
            <a:ext cx="3617699" cy="1985526"/>
          </a:xfrm>
          <a:prstGeom prst="rect">
            <a:avLst/>
          </a:prstGeom>
          <a:noFill/>
          <a:ln>
            <a:noFill/>
          </a:ln>
        </p:spPr>
      </p:pic>
      <p:sp>
        <p:nvSpPr>
          <p:cNvPr id="640" name="Google Shape;640;p59"/>
          <p:cNvSpPr/>
          <p:nvPr/>
        </p:nvSpPr>
        <p:spPr>
          <a:xfrm>
            <a:off x="2945875" y="1201000"/>
            <a:ext cx="1221300" cy="1139700"/>
          </a:xfrm>
          <a:prstGeom prst="wedgeEllipseCallout">
            <a:avLst>
              <a:gd fmla="val 50102" name="adj1"/>
              <a:gd fmla="val 3831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300"/>
              <a:t>Client UI</a:t>
            </a:r>
            <a:endParaRPr sz="13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60"/>
          <p:cNvPicPr preferRelativeResize="0"/>
          <p:nvPr/>
        </p:nvPicPr>
        <p:blipFill>
          <a:blip r:embed="rId3">
            <a:alphaModFix/>
          </a:blip>
          <a:stretch>
            <a:fillRect/>
          </a:stretch>
        </p:blipFill>
        <p:spPr>
          <a:xfrm>
            <a:off x="3891350" y="1203400"/>
            <a:ext cx="4982933" cy="1141721"/>
          </a:xfrm>
          <a:prstGeom prst="rect">
            <a:avLst/>
          </a:prstGeom>
          <a:noFill/>
          <a:ln>
            <a:noFill/>
          </a:ln>
        </p:spPr>
      </p:pic>
      <p:sp>
        <p:nvSpPr>
          <p:cNvPr id="646" name="Google Shape;646;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Implementation &amp; Verification</a:t>
            </a:r>
            <a:endParaRPr/>
          </a:p>
        </p:txBody>
      </p:sp>
      <p:sp>
        <p:nvSpPr>
          <p:cNvPr id="647" name="Google Shape;647;p60"/>
          <p:cNvSpPr txBox="1"/>
          <p:nvPr/>
        </p:nvSpPr>
        <p:spPr>
          <a:xfrm>
            <a:off x="4167175" y="573425"/>
            <a:ext cx="46653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Phase 1 Review</a:t>
            </a:r>
            <a:endParaRPr sz="2000">
              <a:solidFill>
                <a:schemeClr val="dk2"/>
              </a:solidFill>
            </a:endParaRPr>
          </a:p>
        </p:txBody>
      </p:sp>
      <p:sp>
        <p:nvSpPr>
          <p:cNvPr id="648" name="Google Shape;648;p60"/>
          <p:cNvSpPr txBox="1"/>
          <p:nvPr/>
        </p:nvSpPr>
        <p:spPr>
          <a:xfrm>
            <a:off x="501775" y="1068150"/>
            <a:ext cx="36654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ko">
                <a:solidFill>
                  <a:schemeClr val="dk1"/>
                </a:solidFill>
                <a:highlight>
                  <a:srgbClr val="FFFFFF"/>
                </a:highlight>
              </a:rPr>
              <a:t>Secure Coding w/ Static Analysis</a:t>
            </a:r>
            <a:endParaRPr>
              <a:solidFill>
                <a:schemeClr val="dk1"/>
              </a:solidFill>
              <a:highlight>
                <a:srgbClr val="FFFFFF"/>
              </a:highlight>
            </a:endParaRPr>
          </a:p>
          <a:p>
            <a:pPr indent="-317500" lvl="1" marL="914400" rtl="0" algn="l">
              <a:spcBef>
                <a:spcPts val="0"/>
              </a:spcBef>
              <a:spcAft>
                <a:spcPts val="0"/>
              </a:spcAft>
              <a:buClr>
                <a:schemeClr val="dk1"/>
              </a:buClr>
              <a:buSzPts val="1400"/>
              <a:buChar char="○"/>
            </a:pPr>
            <a:r>
              <a:rPr lang="ko">
                <a:solidFill>
                  <a:schemeClr val="dk1"/>
                </a:solidFill>
                <a:highlight>
                  <a:srgbClr val="FFFFFF"/>
                </a:highlight>
              </a:rPr>
              <a:t>FlawFinder : 21 issues found</a:t>
            </a:r>
            <a:endParaRPr>
              <a:solidFill>
                <a:schemeClr val="dk1"/>
              </a:solidFill>
              <a:highlight>
                <a:srgbClr val="FFFFFF"/>
              </a:highlight>
            </a:endParaRPr>
          </a:p>
          <a:p>
            <a:pPr indent="-317500" lvl="2" marL="1371600" rtl="0" algn="l">
              <a:spcBef>
                <a:spcPts val="0"/>
              </a:spcBef>
              <a:spcAft>
                <a:spcPts val="0"/>
              </a:spcAft>
              <a:buClr>
                <a:schemeClr val="dk1"/>
              </a:buClr>
              <a:buSzPts val="1400"/>
              <a:buChar char="✓"/>
            </a:pPr>
            <a:r>
              <a:rPr lang="ko">
                <a:solidFill>
                  <a:schemeClr val="dk1"/>
                </a:solidFill>
                <a:highlight>
                  <a:srgbClr val="FFFFFF"/>
                </a:highlight>
              </a:rPr>
              <a:t>fixed!</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317500" lvl="0" marL="457200" rtl="0" algn="l">
              <a:spcBef>
                <a:spcPts val="0"/>
              </a:spcBef>
              <a:spcAft>
                <a:spcPts val="0"/>
              </a:spcAft>
              <a:buClr>
                <a:schemeClr val="dk1"/>
              </a:buClr>
              <a:buSzPts val="1400"/>
              <a:buChar char="●"/>
            </a:pPr>
            <a:r>
              <a:rPr lang="ko">
                <a:solidFill>
                  <a:schemeClr val="dk1"/>
                </a:solidFill>
                <a:highlight>
                  <a:srgbClr val="FFFFFF"/>
                </a:highlight>
              </a:rPr>
              <a:t>Verifications w/ 20 Test cases</a:t>
            </a:r>
            <a:endParaRPr>
              <a:solidFill>
                <a:schemeClr val="dk1"/>
              </a:solidFill>
              <a:highlight>
                <a:srgbClr val="FFFFFF"/>
              </a:highlight>
            </a:endParaRPr>
          </a:p>
        </p:txBody>
      </p:sp>
      <p:pic>
        <p:nvPicPr>
          <p:cNvPr id="649" name="Google Shape;649;p60"/>
          <p:cNvPicPr preferRelativeResize="0"/>
          <p:nvPr/>
        </p:nvPicPr>
        <p:blipFill>
          <a:blip r:embed="rId4">
            <a:alphaModFix/>
          </a:blip>
          <a:stretch>
            <a:fillRect/>
          </a:stretch>
        </p:blipFill>
        <p:spPr>
          <a:xfrm>
            <a:off x="3955417" y="2270812"/>
            <a:ext cx="5056134" cy="1234387"/>
          </a:xfrm>
          <a:prstGeom prst="rect">
            <a:avLst/>
          </a:prstGeom>
          <a:noFill/>
          <a:ln>
            <a:noFill/>
          </a:ln>
        </p:spPr>
      </p:pic>
      <p:sp>
        <p:nvSpPr>
          <p:cNvPr id="650" name="Google Shape;650;p60"/>
          <p:cNvSpPr/>
          <p:nvPr/>
        </p:nvSpPr>
        <p:spPr>
          <a:xfrm>
            <a:off x="3961794" y="1205187"/>
            <a:ext cx="2448000" cy="18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0"/>
          <p:cNvSpPr/>
          <p:nvPr/>
        </p:nvSpPr>
        <p:spPr>
          <a:xfrm>
            <a:off x="3919671" y="2270812"/>
            <a:ext cx="3453300" cy="18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2" name="Google Shape;652;p60"/>
          <p:cNvPicPr preferRelativeResize="0"/>
          <p:nvPr/>
        </p:nvPicPr>
        <p:blipFill rotWithShape="1">
          <a:blip r:embed="rId5">
            <a:alphaModFix/>
          </a:blip>
          <a:srcRect b="23983" l="0" r="0" t="0"/>
          <a:stretch/>
        </p:blipFill>
        <p:spPr>
          <a:xfrm>
            <a:off x="3961800" y="3430350"/>
            <a:ext cx="5164526" cy="1649825"/>
          </a:xfrm>
          <a:prstGeom prst="rect">
            <a:avLst/>
          </a:prstGeom>
          <a:noFill/>
          <a:ln>
            <a:noFill/>
          </a:ln>
        </p:spPr>
      </p:pic>
      <p:sp>
        <p:nvSpPr>
          <p:cNvPr id="653" name="Google Shape;653;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Team 6 Development Process Overview</a:t>
            </a:r>
            <a:endParaRPr/>
          </a:p>
        </p:txBody>
      </p:sp>
      <p:sp>
        <p:nvSpPr>
          <p:cNvPr id="659" name="Google Shape;659;p61"/>
          <p:cNvSpPr txBox="1"/>
          <p:nvPr/>
        </p:nvSpPr>
        <p:spPr>
          <a:xfrm>
            <a:off x="4167175" y="573425"/>
            <a:ext cx="46653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Phase 2</a:t>
            </a:r>
            <a:endParaRPr sz="2000">
              <a:solidFill>
                <a:schemeClr val="dk2"/>
              </a:solidFill>
            </a:endParaRPr>
          </a:p>
        </p:txBody>
      </p:sp>
      <p:sp>
        <p:nvSpPr>
          <p:cNvPr id="660" name="Google Shape;660;p61"/>
          <p:cNvSpPr/>
          <p:nvPr/>
        </p:nvSpPr>
        <p:spPr>
          <a:xfrm>
            <a:off x="1110175" y="1499250"/>
            <a:ext cx="1363200" cy="5727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t>Requirement</a:t>
            </a:r>
            <a:endParaRPr/>
          </a:p>
        </p:txBody>
      </p:sp>
      <p:sp>
        <p:nvSpPr>
          <p:cNvPr id="661" name="Google Shape;661;p61"/>
          <p:cNvSpPr/>
          <p:nvPr/>
        </p:nvSpPr>
        <p:spPr>
          <a:xfrm rot="-8101812">
            <a:off x="2265068" y="1579219"/>
            <a:ext cx="402415" cy="425961"/>
          </a:xfrm>
          <a:prstGeom prst="rtTriangle">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2" name="Google Shape;662;p61"/>
          <p:cNvSpPr/>
          <p:nvPr/>
        </p:nvSpPr>
        <p:spPr>
          <a:xfrm>
            <a:off x="2835425" y="1499325"/>
            <a:ext cx="1363200" cy="572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t>Design</a:t>
            </a:r>
            <a:endParaRPr/>
          </a:p>
        </p:txBody>
      </p:sp>
      <p:sp>
        <p:nvSpPr>
          <p:cNvPr id="663" name="Google Shape;663;p61"/>
          <p:cNvSpPr/>
          <p:nvPr/>
        </p:nvSpPr>
        <p:spPr>
          <a:xfrm rot="-8101812">
            <a:off x="3990218" y="1579294"/>
            <a:ext cx="402415" cy="425961"/>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4" name="Google Shape;664;p61"/>
          <p:cNvSpPr/>
          <p:nvPr/>
        </p:nvSpPr>
        <p:spPr>
          <a:xfrm>
            <a:off x="4560575" y="1499325"/>
            <a:ext cx="1414500" cy="5727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t>Implementation</a:t>
            </a:r>
            <a:endParaRPr/>
          </a:p>
        </p:txBody>
      </p:sp>
      <p:sp>
        <p:nvSpPr>
          <p:cNvPr id="665" name="Google Shape;665;p61"/>
          <p:cNvSpPr/>
          <p:nvPr/>
        </p:nvSpPr>
        <p:spPr>
          <a:xfrm>
            <a:off x="6352613" y="1499400"/>
            <a:ext cx="1414500" cy="572700"/>
          </a:xfrm>
          <a:prstGeom prst="rect">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t>Test</a:t>
            </a:r>
            <a:endParaRPr/>
          </a:p>
        </p:txBody>
      </p:sp>
      <p:sp>
        <p:nvSpPr>
          <p:cNvPr id="666" name="Google Shape;666;p61"/>
          <p:cNvSpPr/>
          <p:nvPr/>
        </p:nvSpPr>
        <p:spPr>
          <a:xfrm rot="-8101782">
            <a:off x="5762857" y="1587290"/>
            <a:ext cx="409203" cy="401354"/>
          </a:xfrm>
          <a:prstGeom prst="rtTriangl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7" name="Google Shape;667;p61"/>
          <p:cNvSpPr/>
          <p:nvPr/>
        </p:nvSpPr>
        <p:spPr>
          <a:xfrm rot="-8101721">
            <a:off x="7537385" y="1579836"/>
            <a:ext cx="423628" cy="416627"/>
          </a:xfrm>
          <a:prstGeom prst="rtTriangle">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68" name="Google Shape;668;p61"/>
          <p:cNvCxnSpPr/>
          <p:nvPr/>
        </p:nvCxnSpPr>
        <p:spPr>
          <a:xfrm flipH="1">
            <a:off x="1053025" y="2403225"/>
            <a:ext cx="31800" cy="2248800"/>
          </a:xfrm>
          <a:prstGeom prst="straightConnector1">
            <a:avLst/>
          </a:prstGeom>
          <a:noFill/>
          <a:ln cap="flat" cmpd="sng" w="19050">
            <a:solidFill>
              <a:schemeClr val="dk2"/>
            </a:solidFill>
            <a:prstDash val="dot"/>
            <a:round/>
            <a:headEnd len="med" w="med" type="none"/>
            <a:tailEnd len="med" w="med" type="none"/>
          </a:ln>
        </p:spPr>
      </p:cxnSp>
      <p:cxnSp>
        <p:nvCxnSpPr>
          <p:cNvPr id="669" name="Google Shape;669;p61"/>
          <p:cNvCxnSpPr/>
          <p:nvPr/>
        </p:nvCxnSpPr>
        <p:spPr>
          <a:xfrm flipH="1">
            <a:off x="2803625" y="2403225"/>
            <a:ext cx="31800" cy="2248800"/>
          </a:xfrm>
          <a:prstGeom prst="straightConnector1">
            <a:avLst/>
          </a:prstGeom>
          <a:noFill/>
          <a:ln cap="flat" cmpd="sng" w="19050">
            <a:solidFill>
              <a:schemeClr val="dk2"/>
            </a:solidFill>
            <a:prstDash val="dot"/>
            <a:round/>
            <a:headEnd len="med" w="med" type="none"/>
            <a:tailEnd len="med" w="med" type="none"/>
          </a:ln>
        </p:spPr>
      </p:cxnSp>
      <p:cxnSp>
        <p:nvCxnSpPr>
          <p:cNvPr id="670" name="Google Shape;670;p61"/>
          <p:cNvCxnSpPr/>
          <p:nvPr/>
        </p:nvCxnSpPr>
        <p:spPr>
          <a:xfrm flipH="1">
            <a:off x="4478025" y="2403225"/>
            <a:ext cx="31800" cy="2248800"/>
          </a:xfrm>
          <a:prstGeom prst="straightConnector1">
            <a:avLst/>
          </a:prstGeom>
          <a:noFill/>
          <a:ln cap="flat" cmpd="sng" w="19050">
            <a:solidFill>
              <a:schemeClr val="dk2"/>
            </a:solidFill>
            <a:prstDash val="dot"/>
            <a:round/>
            <a:headEnd len="med" w="med" type="none"/>
            <a:tailEnd len="med" w="med" type="none"/>
          </a:ln>
        </p:spPr>
      </p:cxnSp>
      <p:cxnSp>
        <p:nvCxnSpPr>
          <p:cNvPr id="671" name="Google Shape;671;p61"/>
          <p:cNvCxnSpPr/>
          <p:nvPr/>
        </p:nvCxnSpPr>
        <p:spPr>
          <a:xfrm flipH="1">
            <a:off x="6325100" y="2403225"/>
            <a:ext cx="31800" cy="2248800"/>
          </a:xfrm>
          <a:prstGeom prst="straightConnector1">
            <a:avLst/>
          </a:prstGeom>
          <a:noFill/>
          <a:ln cap="flat" cmpd="sng" w="19050">
            <a:solidFill>
              <a:schemeClr val="dk2"/>
            </a:solidFill>
            <a:prstDash val="dot"/>
            <a:round/>
            <a:headEnd len="med" w="med" type="none"/>
            <a:tailEnd len="med" w="med" type="none"/>
          </a:ln>
        </p:spPr>
      </p:cxnSp>
      <p:sp>
        <p:nvSpPr>
          <p:cNvPr id="672" name="Google Shape;672;p61"/>
          <p:cNvSpPr txBox="1"/>
          <p:nvPr/>
        </p:nvSpPr>
        <p:spPr>
          <a:xfrm>
            <a:off x="917050" y="2275922"/>
            <a:ext cx="19731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b="1" lang="ko" sz="1200"/>
              <a:t>Secure Mode</a:t>
            </a:r>
            <a:endParaRPr b="1" sz="1200"/>
          </a:p>
          <a:p>
            <a:pPr indent="-304800" lvl="0" marL="457200" rtl="0" algn="l">
              <a:spcBef>
                <a:spcPts val="0"/>
              </a:spcBef>
              <a:spcAft>
                <a:spcPts val="0"/>
              </a:spcAft>
              <a:buSzPts val="1200"/>
              <a:buChar char="●"/>
            </a:pPr>
            <a:r>
              <a:rPr b="1" lang="ko" sz="1200"/>
              <a:t>2 Factor Authentication</a:t>
            </a:r>
            <a:endParaRPr b="1" sz="1200"/>
          </a:p>
          <a:p>
            <a:pPr indent="-304800" lvl="0" marL="457200" rtl="0" algn="l">
              <a:spcBef>
                <a:spcPts val="0"/>
              </a:spcBef>
              <a:spcAft>
                <a:spcPts val="0"/>
              </a:spcAft>
              <a:buSzPts val="1200"/>
              <a:buChar char="●"/>
            </a:pPr>
            <a:r>
              <a:rPr b="1" lang="ko" sz="1200"/>
              <a:t>User Credentials</a:t>
            </a:r>
            <a:endParaRPr b="1" sz="1200">
              <a:solidFill>
                <a:schemeClr val="dk1"/>
              </a:solidFill>
            </a:endParaRPr>
          </a:p>
        </p:txBody>
      </p:sp>
      <p:sp>
        <p:nvSpPr>
          <p:cNvPr id="673" name="Google Shape;673;p61"/>
          <p:cNvSpPr txBox="1"/>
          <p:nvPr/>
        </p:nvSpPr>
        <p:spPr>
          <a:xfrm>
            <a:off x="2665350" y="2275922"/>
            <a:ext cx="19731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b="1" lang="ko" sz="1200">
                <a:solidFill>
                  <a:schemeClr val="dk1"/>
                </a:solidFill>
              </a:rPr>
              <a:t>Encrypt data by using TLS/AES/SHA256 </a:t>
            </a:r>
            <a:endParaRPr b="1" sz="1200">
              <a:solidFill>
                <a:schemeClr val="dk1"/>
              </a:solidFill>
            </a:endParaRPr>
          </a:p>
          <a:p>
            <a:pPr indent="-304800" lvl="0" marL="457200" rtl="0" algn="l">
              <a:spcBef>
                <a:spcPts val="0"/>
              </a:spcBef>
              <a:spcAft>
                <a:spcPts val="0"/>
              </a:spcAft>
              <a:buClr>
                <a:schemeClr val="dk1"/>
              </a:buClr>
              <a:buSzPts val="1200"/>
              <a:buChar char="●"/>
            </a:pPr>
            <a:r>
              <a:rPr b="1" lang="ko" sz="1200">
                <a:solidFill>
                  <a:schemeClr val="dk1"/>
                </a:solidFill>
              </a:rPr>
              <a:t>Mutual authentication</a:t>
            </a:r>
            <a:endParaRPr b="1" sz="1200">
              <a:solidFill>
                <a:schemeClr val="dk1"/>
              </a:solidFill>
            </a:endParaRPr>
          </a:p>
          <a:p>
            <a:pPr indent="-304800" lvl="0" marL="457200" rtl="0" algn="l">
              <a:spcBef>
                <a:spcPts val="0"/>
              </a:spcBef>
              <a:spcAft>
                <a:spcPts val="0"/>
              </a:spcAft>
              <a:buClr>
                <a:schemeClr val="dk1"/>
              </a:buClr>
              <a:buSzPts val="1200"/>
              <a:buChar char="●"/>
            </a:pPr>
            <a:r>
              <a:rPr b="1" lang="ko" sz="1200">
                <a:solidFill>
                  <a:schemeClr val="dk1"/>
                </a:solidFill>
              </a:rPr>
              <a:t>Input sanitize</a:t>
            </a:r>
            <a:endParaRPr b="1" sz="1200">
              <a:solidFill>
                <a:schemeClr val="dk1"/>
              </a:solidFill>
            </a:endParaRPr>
          </a:p>
        </p:txBody>
      </p:sp>
      <p:sp>
        <p:nvSpPr>
          <p:cNvPr id="674" name="Google Shape;674;p61"/>
          <p:cNvSpPr txBox="1"/>
          <p:nvPr/>
        </p:nvSpPr>
        <p:spPr>
          <a:xfrm>
            <a:off x="4344925" y="2275925"/>
            <a:ext cx="19731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9900FF"/>
              </a:buClr>
              <a:buSzPts val="1200"/>
              <a:buChar char="●"/>
            </a:pPr>
            <a:r>
              <a:rPr b="1" lang="ko" sz="1200">
                <a:solidFill>
                  <a:srgbClr val="9900FF"/>
                </a:solidFill>
              </a:rPr>
              <a:t>Code obfuscation</a:t>
            </a:r>
            <a:endParaRPr b="1" sz="1200">
              <a:solidFill>
                <a:srgbClr val="9900FF"/>
              </a:solidFill>
            </a:endParaRPr>
          </a:p>
          <a:p>
            <a:pPr indent="-304800" lvl="0" marL="457200" rtl="0" algn="l">
              <a:spcBef>
                <a:spcPts val="0"/>
              </a:spcBef>
              <a:spcAft>
                <a:spcPts val="0"/>
              </a:spcAft>
              <a:buClr>
                <a:schemeClr val="dk1"/>
              </a:buClr>
              <a:buSzPts val="1200"/>
              <a:buChar char="●"/>
            </a:pPr>
            <a:r>
              <a:rPr b="1" lang="ko" sz="1200">
                <a:solidFill>
                  <a:schemeClr val="dk1"/>
                </a:solidFill>
              </a:rPr>
              <a:t>FlawFinder</a:t>
            </a:r>
            <a:endParaRPr b="1" sz="1200">
              <a:solidFill>
                <a:schemeClr val="dk1"/>
              </a:solidFill>
            </a:endParaRPr>
          </a:p>
          <a:p>
            <a:pPr indent="-304800" lvl="0" marL="457200" rtl="0" algn="l">
              <a:spcBef>
                <a:spcPts val="0"/>
              </a:spcBef>
              <a:spcAft>
                <a:spcPts val="0"/>
              </a:spcAft>
              <a:buClr>
                <a:schemeClr val="dk1"/>
              </a:buClr>
              <a:buSzPts val="1200"/>
              <a:buChar char="●"/>
            </a:pPr>
            <a:r>
              <a:rPr b="1" lang="ko" sz="1200">
                <a:solidFill>
                  <a:schemeClr val="dk1"/>
                </a:solidFill>
              </a:rPr>
              <a:t>CppCheck</a:t>
            </a:r>
            <a:endParaRPr b="1" sz="1200">
              <a:solidFill>
                <a:schemeClr val="dk1"/>
              </a:solidFill>
            </a:endParaRPr>
          </a:p>
        </p:txBody>
      </p:sp>
      <p:sp>
        <p:nvSpPr>
          <p:cNvPr id="675" name="Google Shape;675;p61"/>
          <p:cNvSpPr txBox="1"/>
          <p:nvPr/>
        </p:nvSpPr>
        <p:spPr>
          <a:xfrm>
            <a:off x="6169225" y="2275922"/>
            <a:ext cx="19731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b="1" lang="ko" sz="1200"/>
              <a:t>9 functional test cases</a:t>
            </a:r>
            <a:endParaRPr b="1" sz="1200"/>
          </a:p>
          <a:p>
            <a:pPr indent="-304800" lvl="0" marL="457200" rtl="0" algn="l">
              <a:spcBef>
                <a:spcPts val="0"/>
              </a:spcBef>
              <a:spcAft>
                <a:spcPts val="0"/>
              </a:spcAft>
              <a:buClr>
                <a:srgbClr val="999999"/>
              </a:buClr>
              <a:buSzPts val="1200"/>
              <a:buChar char="●"/>
            </a:pPr>
            <a:r>
              <a:rPr b="1" lang="ko" sz="1200">
                <a:solidFill>
                  <a:srgbClr val="999999"/>
                </a:solidFill>
              </a:rPr>
              <a:t>secure test cases</a:t>
            </a:r>
            <a:endParaRPr b="1" sz="1200">
              <a:solidFill>
                <a:srgbClr val="999999"/>
              </a:solidFill>
            </a:endParaRPr>
          </a:p>
        </p:txBody>
      </p:sp>
      <p:sp>
        <p:nvSpPr>
          <p:cNvPr id="676" name="Google Shape;676;p61"/>
          <p:cNvSpPr/>
          <p:nvPr/>
        </p:nvSpPr>
        <p:spPr>
          <a:xfrm>
            <a:off x="1349175" y="4407575"/>
            <a:ext cx="1190100" cy="3540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 sz="1300"/>
              <a:t>Protect PII !</a:t>
            </a:r>
            <a:endParaRPr b="1" sz="1300"/>
          </a:p>
        </p:txBody>
      </p:sp>
      <p:sp>
        <p:nvSpPr>
          <p:cNvPr id="677" name="Google Shape;677;p61"/>
          <p:cNvSpPr/>
          <p:nvPr/>
        </p:nvSpPr>
        <p:spPr>
          <a:xfrm>
            <a:off x="5975075" y="3568925"/>
            <a:ext cx="2608800" cy="7017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200">
                <a:solidFill>
                  <a:schemeClr val="dk1"/>
                </a:solidFill>
                <a:latin typeface="Georgia"/>
                <a:ea typeface="Georgia"/>
                <a:cs typeface="Georgia"/>
                <a:sym typeface="Georgia"/>
              </a:rPr>
              <a:t>Comparison with our artifacts</a:t>
            </a:r>
            <a:endParaRPr sz="1200">
              <a:solidFill>
                <a:schemeClr val="dk1"/>
              </a:solidFill>
              <a:latin typeface="Georgia"/>
              <a:ea typeface="Georgia"/>
              <a:cs typeface="Georgia"/>
              <a:sym typeface="Georgia"/>
            </a:endParaRPr>
          </a:p>
          <a:p>
            <a:pPr indent="0" lvl="0" marL="0" rtl="0" algn="l">
              <a:spcBef>
                <a:spcPts val="0"/>
              </a:spcBef>
              <a:spcAft>
                <a:spcPts val="0"/>
              </a:spcAft>
              <a:buNone/>
            </a:pPr>
            <a:r>
              <a:rPr b="1" lang="ko" sz="1200">
                <a:solidFill>
                  <a:srgbClr val="9900FF"/>
                </a:solidFill>
                <a:latin typeface="Impact"/>
                <a:ea typeface="Impact"/>
                <a:cs typeface="Impact"/>
                <a:sym typeface="Impact"/>
              </a:rPr>
              <a:t>+</a:t>
            </a:r>
            <a:r>
              <a:rPr b="1" lang="ko" sz="1200">
                <a:solidFill>
                  <a:srgbClr val="9900FF"/>
                </a:solidFill>
              </a:rPr>
              <a:t> Code obfuscation</a:t>
            </a:r>
            <a:r>
              <a:rPr b="1" lang="ko" sz="1200">
                <a:solidFill>
                  <a:schemeClr val="dk1"/>
                </a:solidFill>
              </a:rPr>
              <a:t> we didn’t</a:t>
            </a:r>
            <a:endParaRPr b="1" sz="1200">
              <a:solidFill>
                <a:schemeClr val="dk1"/>
              </a:solidFill>
            </a:endParaRPr>
          </a:p>
          <a:p>
            <a:pPr indent="0" lvl="0" marL="0" rtl="0" algn="l">
              <a:spcBef>
                <a:spcPts val="0"/>
              </a:spcBef>
              <a:spcAft>
                <a:spcPts val="0"/>
              </a:spcAft>
              <a:buNone/>
            </a:pPr>
            <a:r>
              <a:rPr b="1" lang="ko" sz="1200">
                <a:solidFill>
                  <a:srgbClr val="999999"/>
                </a:solidFill>
              </a:rPr>
              <a:t>-  Secure test cases </a:t>
            </a:r>
            <a:r>
              <a:rPr b="1" lang="ko" sz="1200">
                <a:solidFill>
                  <a:schemeClr val="dk1"/>
                </a:solidFill>
              </a:rPr>
              <a:t>team 6 didn’t</a:t>
            </a:r>
            <a:endParaRPr b="1" sz="1200">
              <a:solidFill>
                <a:schemeClr val="dk1"/>
              </a:solidFill>
            </a:endParaRPr>
          </a:p>
        </p:txBody>
      </p:sp>
      <p:sp>
        <p:nvSpPr>
          <p:cNvPr id="678" name="Google Shape;678;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
        <p:nvSpPr>
          <p:cNvPr id="679" name="Google Shape;679;p61"/>
          <p:cNvSpPr txBox="1"/>
          <p:nvPr/>
        </p:nvSpPr>
        <p:spPr>
          <a:xfrm>
            <a:off x="364900" y="1078650"/>
            <a:ext cx="484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Analyzed from Documents</a:t>
            </a:r>
            <a:endParaRPr/>
          </a:p>
        </p:txBody>
      </p:sp>
      <p:sp>
        <p:nvSpPr>
          <p:cNvPr id="680" name="Google Shape;680;p61"/>
          <p:cNvSpPr txBox="1"/>
          <p:nvPr/>
        </p:nvSpPr>
        <p:spPr>
          <a:xfrm>
            <a:off x="917050" y="3488310"/>
            <a:ext cx="19731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0000FF"/>
              </a:buClr>
              <a:buSzPts val="1200"/>
              <a:buChar char="➢"/>
            </a:pPr>
            <a:r>
              <a:rPr b="1" lang="ko" sz="1200">
                <a:solidFill>
                  <a:srgbClr val="0000FF"/>
                </a:solidFill>
              </a:rPr>
              <a:t>Data Exposure</a:t>
            </a:r>
            <a:endParaRPr b="1" sz="1200">
              <a:solidFill>
                <a:srgbClr val="0000FF"/>
              </a:solidFill>
            </a:endParaRPr>
          </a:p>
          <a:p>
            <a:pPr indent="-304800" lvl="0" marL="457200" rtl="0" algn="l">
              <a:spcBef>
                <a:spcPts val="0"/>
              </a:spcBef>
              <a:spcAft>
                <a:spcPts val="0"/>
              </a:spcAft>
              <a:buClr>
                <a:srgbClr val="0000FF"/>
              </a:buClr>
              <a:buSzPts val="1200"/>
              <a:buChar char="➢"/>
            </a:pPr>
            <a:r>
              <a:rPr b="1" lang="ko" sz="1200">
                <a:solidFill>
                  <a:srgbClr val="0000FF"/>
                </a:solidFill>
              </a:rPr>
              <a:t>Communication</a:t>
            </a:r>
            <a:endParaRPr b="1" sz="1200">
              <a:solidFill>
                <a:schemeClr val="dk1"/>
              </a:solidFill>
            </a:endParaRPr>
          </a:p>
        </p:txBody>
      </p:sp>
      <p:sp>
        <p:nvSpPr>
          <p:cNvPr id="681" name="Google Shape;681;p61"/>
          <p:cNvSpPr/>
          <p:nvPr/>
        </p:nvSpPr>
        <p:spPr>
          <a:xfrm>
            <a:off x="1873725" y="3220346"/>
            <a:ext cx="178800" cy="252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1"/>
          <p:cNvSpPr txBox="1"/>
          <p:nvPr/>
        </p:nvSpPr>
        <p:spPr>
          <a:xfrm>
            <a:off x="917050" y="3161613"/>
            <a:ext cx="107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100">
                <a:solidFill>
                  <a:srgbClr val="FF0000"/>
                </a:solidFill>
              </a:rPr>
              <a:t>Vulnerability</a:t>
            </a:r>
            <a:endParaRPr b="1" sz="1100">
              <a:solidFill>
                <a:srgbClr val="FF0000"/>
              </a:solidFill>
            </a:endParaRPr>
          </a:p>
        </p:txBody>
      </p:sp>
      <p:sp>
        <p:nvSpPr>
          <p:cNvPr id="683" name="Google Shape;683;p61"/>
          <p:cNvSpPr txBox="1"/>
          <p:nvPr/>
        </p:nvSpPr>
        <p:spPr>
          <a:xfrm>
            <a:off x="1401225" y="4001023"/>
            <a:ext cx="548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100">
                <a:solidFill>
                  <a:schemeClr val="accent1"/>
                </a:solidFill>
              </a:rPr>
              <a:t>Goal</a:t>
            </a:r>
            <a:endParaRPr b="1" sz="1100">
              <a:solidFill>
                <a:schemeClr val="accent1"/>
              </a:solidFill>
            </a:endParaRPr>
          </a:p>
        </p:txBody>
      </p:sp>
      <p:sp>
        <p:nvSpPr>
          <p:cNvPr id="684" name="Google Shape;684;p61"/>
          <p:cNvSpPr/>
          <p:nvPr/>
        </p:nvSpPr>
        <p:spPr>
          <a:xfrm>
            <a:off x="1854825" y="4059756"/>
            <a:ext cx="178800" cy="252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62"/>
          <p:cNvSpPr/>
          <p:nvPr/>
        </p:nvSpPr>
        <p:spPr>
          <a:xfrm>
            <a:off x="9280675" y="652250"/>
            <a:ext cx="3986700" cy="3652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plan 필요 없을까요? phase1과 동일한 프로세스를 따랐다 라던가. 우리 strategy는 우리것과 6팀 산출물의 비교 검토에 치중했다 라던가… </a:t>
            </a:r>
            <a:endParaRPr/>
          </a:p>
          <a:p>
            <a:pPr indent="0" lvl="0" marL="0" rtl="0" algn="l">
              <a:spcBef>
                <a:spcPts val="0"/>
              </a:spcBef>
              <a:spcAft>
                <a:spcPts val="0"/>
              </a:spcAft>
              <a:buNone/>
            </a:pPr>
            <a:r>
              <a:rPr lang="ko"/>
              <a:t>⇒ 필요합니다..Organization이랑..</a:t>
            </a:r>
            <a:endParaRPr/>
          </a:p>
          <a:p>
            <a:pPr indent="0" lvl="0" marL="0" rtl="0" algn="l">
              <a:spcBef>
                <a:spcPts val="0"/>
              </a:spcBef>
              <a:spcAft>
                <a:spcPts val="0"/>
              </a:spcAft>
              <a:buNone/>
            </a:pPr>
            <a:r>
              <a:rPr lang="ko"/>
              <a:t>Comparison도 필요할까요?</a:t>
            </a:r>
            <a:endParaRPr/>
          </a:p>
          <a:p>
            <a:pPr indent="0" lvl="0" marL="0" rtl="0" algn="l">
              <a:spcBef>
                <a:spcPts val="0"/>
              </a:spcBef>
              <a:spcAft>
                <a:spcPts val="0"/>
              </a:spcAft>
              <a:buNone/>
            </a:pPr>
            <a:r>
              <a:rPr lang="ko"/>
              <a:t>ex) Requirement에서 6팀은 뭐하고 우리는 뭐했고, 6팀은 뭐에 치중했고, 우리는 뭐에 치중했고 등등??</a:t>
            </a:r>
            <a:endParaRPr/>
          </a:p>
          <a:p>
            <a:pPr indent="0" lvl="0" marL="0" rtl="0" algn="l">
              <a:spcBef>
                <a:spcPts val="0"/>
              </a:spcBef>
              <a:spcAft>
                <a:spcPts val="0"/>
              </a:spcAft>
              <a:buNone/>
            </a:pPr>
            <a:r>
              <a:rPr lang="ko"/>
              <a:t>⇒ 6팀 시스템 간략한 설명은 앞장에 써놓긴 했는데, Document analysis 페이지에 보안적인 측면에서 고려한것들이 보여지면 좋을 것 같습니다.</a:t>
            </a:r>
            <a:endParaRPr/>
          </a:p>
        </p:txBody>
      </p:sp>
      <p:sp>
        <p:nvSpPr>
          <p:cNvPr id="690" name="Google Shape;690;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Plan of </a:t>
            </a:r>
            <a:r>
              <a:rPr lang="ko"/>
              <a:t>Red Team Activities</a:t>
            </a:r>
            <a:endParaRPr/>
          </a:p>
        </p:txBody>
      </p:sp>
      <p:sp>
        <p:nvSpPr>
          <p:cNvPr id="691" name="Google Shape;691;p62"/>
          <p:cNvSpPr txBox="1"/>
          <p:nvPr>
            <p:ph idx="1" type="body"/>
          </p:nvPr>
        </p:nvSpPr>
        <p:spPr>
          <a:xfrm>
            <a:off x="311700" y="10762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1400"/>
              <a:t>Schedule</a:t>
            </a:r>
            <a:endParaRPr sz="1400"/>
          </a:p>
          <a:p>
            <a:pPr indent="0" lvl="0" marL="0" rtl="0" algn="l">
              <a:spcBef>
                <a:spcPts val="1200"/>
              </a:spcBef>
              <a:spcAft>
                <a:spcPts val="1200"/>
              </a:spcAft>
              <a:buNone/>
            </a:pPr>
            <a:r>
              <a:t/>
            </a:r>
            <a:endParaRPr sz="1400"/>
          </a:p>
        </p:txBody>
      </p:sp>
      <p:sp>
        <p:nvSpPr>
          <p:cNvPr id="692" name="Google Shape;692;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
        <p:nvSpPr>
          <p:cNvPr id="693" name="Google Shape;693;p62"/>
          <p:cNvSpPr txBox="1"/>
          <p:nvPr/>
        </p:nvSpPr>
        <p:spPr>
          <a:xfrm>
            <a:off x="4167175" y="573425"/>
            <a:ext cx="46653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Phase 2</a:t>
            </a:r>
            <a:endParaRPr sz="2000">
              <a:solidFill>
                <a:schemeClr val="dk2"/>
              </a:solidFill>
            </a:endParaRPr>
          </a:p>
        </p:txBody>
      </p:sp>
      <p:sp>
        <p:nvSpPr>
          <p:cNvPr id="694" name="Google Shape;694;p62"/>
          <p:cNvSpPr txBox="1"/>
          <p:nvPr/>
        </p:nvSpPr>
        <p:spPr>
          <a:xfrm>
            <a:off x="311700" y="35366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ko">
                <a:solidFill>
                  <a:schemeClr val="dk1"/>
                </a:solidFill>
              </a:rPr>
              <a:t>Team Organization</a:t>
            </a:r>
            <a:endParaRPr>
              <a:solidFill>
                <a:schemeClr val="dk1"/>
              </a:solidFill>
            </a:endParaRPr>
          </a:p>
        </p:txBody>
      </p:sp>
      <p:graphicFrame>
        <p:nvGraphicFramePr>
          <p:cNvPr id="695" name="Google Shape;695;p62"/>
          <p:cNvGraphicFramePr/>
          <p:nvPr/>
        </p:nvGraphicFramePr>
        <p:xfrm>
          <a:off x="1356500" y="3936875"/>
          <a:ext cx="3000000" cy="3000000"/>
        </p:xfrm>
        <a:graphic>
          <a:graphicData uri="http://schemas.openxmlformats.org/drawingml/2006/table">
            <a:tbl>
              <a:tblPr>
                <a:noFill/>
                <a:tableStyleId>{EC4A32D0-D2E8-4809-9142-5004E3BFE3E3}</a:tableStyleId>
              </a:tblPr>
              <a:tblGrid>
                <a:gridCol w="1068700"/>
                <a:gridCol w="1099875"/>
              </a:tblGrid>
              <a:tr h="101325">
                <a:tc>
                  <a:txBody>
                    <a:bodyPr/>
                    <a:lstStyle/>
                    <a:p>
                      <a:pPr indent="0" lvl="0" marL="0" rtl="0" algn="ctr">
                        <a:lnSpc>
                          <a:spcPct val="115000"/>
                        </a:lnSpc>
                        <a:spcBef>
                          <a:spcPts val="0"/>
                        </a:spcBef>
                        <a:spcAft>
                          <a:spcPts val="0"/>
                        </a:spcAft>
                        <a:buNone/>
                      </a:pPr>
                      <a:r>
                        <a:rPr b="1" lang="ko" sz="700"/>
                        <a:t>Name</a:t>
                      </a:r>
                      <a:endParaRPr b="1" sz="7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ko" sz="700"/>
                        <a:t>Role (Phase 2)</a:t>
                      </a:r>
                      <a:endParaRPr b="1" sz="7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101325">
                <a:tc>
                  <a:txBody>
                    <a:bodyPr/>
                    <a:lstStyle/>
                    <a:p>
                      <a:pPr indent="0" lvl="0" marL="0" rtl="0" algn="ctr">
                        <a:lnSpc>
                          <a:spcPct val="115000"/>
                        </a:lnSpc>
                        <a:spcBef>
                          <a:spcPts val="0"/>
                        </a:spcBef>
                        <a:spcAft>
                          <a:spcPts val="0"/>
                        </a:spcAft>
                        <a:buNone/>
                      </a:pPr>
                      <a:r>
                        <a:rPr lang="ko" sz="700"/>
                        <a:t>SeungWook Cha</a:t>
                      </a:r>
                      <a:endParaRPr sz="7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ko" sz="700"/>
                        <a:t>Team Lead</a:t>
                      </a:r>
                      <a:endParaRPr sz="7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FFFFFF"/>
                    </a:solidFill>
                  </a:tcPr>
                </a:tc>
              </a:tr>
              <a:tr h="101325">
                <a:tc>
                  <a:txBody>
                    <a:bodyPr/>
                    <a:lstStyle/>
                    <a:p>
                      <a:pPr indent="0" lvl="0" marL="0" rtl="0" algn="ctr">
                        <a:lnSpc>
                          <a:spcPct val="115000"/>
                        </a:lnSpc>
                        <a:spcBef>
                          <a:spcPts val="0"/>
                        </a:spcBef>
                        <a:spcAft>
                          <a:spcPts val="0"/>
                        </a:spcAft>
                        <a:buNone/>
                      </a:pPr>
                      <a:r>
                        <a:rPr lang="ko" sz="700"/>
                        <a:t>SungJun Lee</a:t>
                      </a:r>
                      <a:endParaRPr sz="7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ko" sz="700"/>
                        <a:t>Doc. Anal.</a:t>
                      </a:r>
                      <a:endParaRPr sz="7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101325">
                <a:tc>
                  <a:txBody>
                    <a:bodyPr/>
                    <a:lstStyle/>
                    <a:p>
                      <a:pPr indent="0" lvl="0" marL="0" rtl="0" algn="ctr">
                        <a:lnSpc>
                          <a:spcPct val="115000"/>
                        </a:lnSpc>
                        <a:spcBef>
                          <a:spcPts val="0"/>
                        </a:spcBef>
                        <a:spcAft>
                          <a:spcPts val="0"/>
                        </a:spcAft>
                        <a:buNone/>
                      </a:pPr>
                      <a:r>
                        <a:rPr lang="ko" sz="700"/>
                        <a:t>DongHyuk Han</a:t>
                      </a:r>
                      <a:endParaRPr sz="7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ko" sz="700"/>
                        <a:t>Doc. Anal. &amp; Test</a:t>
                      </a:r>
                      <a:endParaRPr sz="7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101325">
                <a:tc>
                  <a:txBody>
                    <a:bodyPr/>
                    <a:lstStyle/>
                    <a:p>
                      <a:pPr indent="0" lvl="0" marL="0" rtl="0" algn="ctr">
                        <a:lnSpc>
                          <a:spcPct val="115000"/>
                        </a:lnSpc>
                        <a:spcBef>
                          <a:spcPts val="0"/>
                        </a:spcBef>
                        <a:spcAft>
                          <a:spcPts val="0"/>
                        </a:spcAft>
                        <a:buNone/>
                      </a:pPr>
                      <a:r>
                        <a:rPr lang="ko" sz="700"/>
                        <a:t>WooLam Kang</a:t>
                      </a:r>
                      <a:endParaRPr sz="7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ko" sz="700"/>
                        <a:t>Impl. Anal. &amp; Test</a:t>
                      </a:r>
                      <a:endParaRPr sz="7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101325">
                <a:tc>
                  <a:txBody>
                    <a:bodyPr/>
                    <a:lstStyle/>
                    <a:p>
                      <a:pPr indent="0" lvl="0" marL="0" rtl="0" algn="ctr">
                        <a:lnSpc>
                          <a:spcPct val="115000"/>
                        </a:lnSpc>
                        <a:spcBef>
                          <a:spcPts val="0"/>
                        </a:spcBef>
                        <a:spcAft>
                          <a:spcPts val="0"/>
                        </a:spcAft>
                        <a:buNone/>
                      </a:pPr>
                      <a:r>
                        <a:rPr lang="ko" sz="700"/>
                        <a:t>YooKyoung Choi</a:t>
                      </a:r>
                      <a:endParaRPr sz="7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ko" sz="700"/>
                        <a:t>Doc. Anal. &amp; Test</a:t>
                      </a:r>
                      <a:endParaRPr sz="7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101325">
                <a:tc>
                  <a:txBody>
                    <a:bodyPr/>
                    <a:lstStyle/>
                    <a:p>
                      <a:pPr indent="0" lvl="0" marL="0" rtl="0" algn="ctr">
                        <a:lnSpc>
                          <a:spcPct val="115000"/>
                        </a:lnSpc>
                        <a:spcBef>
                          <a:spcPts val="0"/>
                        </a:spcBef>
                        <a:spcAft>
                          <a:spcPts val="0"/>
                        </a:spcAft>
                        <a:buNone/>
                      </a:pPr>
                      <a:r>
                        <a:rPr lang="ko" sz="700"/>
                        <a:t>YoungJinn Lee</a:t>
                      </a:r>
                      <a:endParaRPr sz="7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ko" sz="700"/>
                        <a:t>Impl. Anal. &amp; Test</a:t>
                      </a:r>
                      <a:endParaRPr sz="7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bl>
          </a:graphicData>
        </a:graphic>
      </p:graphicFrame>
      <p:sp>
        <p:nvSpPr>
          <p:cNvPr id="696" name="Google Shape;696;p62"/>
          <p:cNvSpPr txBox="1"/>
          <p:nvPr>
            <p:ph idx="1" type="body"/>
          </p:nvPr>
        </p:nvSpPr>
        <p:spPr>
          <a:xfrm>
            <a:off x="5568175" y="1360800"/>
            <a:ext cx="4063800" cy="37827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AutoNum type="arabicPeriod"/>
            </a:pPr>
            <a:r>
              <a:rPr lang="ko"/>
              <a:t>Analyze documents</a:t>
            </a:r>
            <a:endParaRPr/>
          </a:p>
          <a:p>
            <a:pPr indent="-323850" lvl="1" marL="914400" rtl="0" algn="l">
              <a:spcBef>
                <a:spcPts val="0"/>
              </a:spcBef>
              <a:spcAft>
                <a:spcPts val="0"/>
              </a:spcAft>
              <a:buSzPts val="1500"/>
              <a:buAutoNum type="alphaLcPeriod"/>
            </a:pPr>
            <a:r>
              <a:rPr lang="ko" sz="1500"/>
              <a:t>Threat Modeling</a:t>
            </a:r>
            <a:endParaRPr sz="1500"/>
          </a:p>
          <a:p>
            <a:pPr indent="-323850" lvl="1" marL="914400" rtl="0" algn="l">
              <a:spcBef>
                <a:spcPts val="0"/>
              </a:spcBef>
              <a:spcAft>
                <a:spcPts val="0"/>
              </a:spcAft>
              <a:buSzPts val="1500"/>
              <a:buAutoNum type="alphaLcPeriod"/>
            </a:pPr>
            <a:r>
              <a:rPr lang="ko" sz="1500"/>
              <a:t>Security Requirement</a:t>
            </a:r>
            <a:endParaRPr sz="1500"/>
          </a:p>
          <a:p>
            <a:pPr indent="-323850" lvl="1" marL="914400" rtl="0" algn="l">
              <a:spcBef>
                <a:spcPts val="0"/>
              </a:spcBef>
              <a:spcAft>
                <a:spcPts val="0"/>
              </a:spcAft>
              <a:buSzPts val="1500"/>
              <a:buAutoNum type="alphaLcPeriod"/>
            </a:pPr>
            <a:r>
              <a:rPr lang="ko" sz="1500"/>
              <a:t>Design Document</a:t>
            </a:r>
            <a:endParaRPr sz="1500"/>
          </a:p>
          <a:p>
            <a:pPr indent="-342900" lvl="0" marL="457200" rtl="0" algn="l">
              <a:spcBef>
                <a:spcPts val="0"/>
              </a:spcBef>
              <a:spcAft>
                <a:spcPts val="0"/>
              </a:spcAft>
              <a:buSzPts val="1800"/>
              <a:buAutoNum type="arabicPeriod"/>
            </a:pPr>
            <a:r>
              <a:rPr lang="ko"/>
              <a:t>Conduct test cases</a:t>
            </a:r>
            <a:endParaRPr/>
          </a:p>
          <a:p>
            <a:pPr indent="-323850" lvl="1" marL="914400" rtl="0" algn="l">
              <a:spcBef>
                <a:spcPts val="0"/>
              </a:spcBef>
              <a:spcAft>
                <a:spcPts val="0"/>
              </a:spcAft>
              <a:buSzPts val="1500"/>
              <a:buAutoNum type="alphaLcPeriod"/>
            </a:pPr>
            <a:r>
              <a:rPr lang="ko" sz="1500"/>
              <a:t>Given test cases</a:t>
            </a:r>
            <a:endParaRPr sz="1500"/>
          </a:p>
          <a:p>
            <a:pPr indent="-323850" lvl="1" marL="914400" rtl="0" algn="l">
              <a:spcBef>
                <a:spcPts val="0"/>
              </a:spcBef>
              <a:spcAft>
                <a:spcPts val="0"/>
              </a:spcAft>
              <a:buSzPts val="1500"/>
              <a:buAutoNum type="alphaLcPeriod"/>
            </a:pPr>
            <a:r>
              <a:rPr lang="ko" sz="1500"/>
              <a:t>Additional exploring test</a:t>
            </a:r>
            <a:endParaRPr sz="1500"/>
          </a:p>
          <a:p>
            <a:pPr indent="-342900" lvl="0" marL="457200" rtl="0" algn="l">
              <a:spcBef>
                <a:spcPts val="0"/>
              </a:spcBef>
              <a:spcAft>
                <a:spcPts val="0"/>
              </a:spcAft>
              <a:buSzPts val="1800"/>
              <a:buAutoNum type="arabicPeriod"/>
            </a:pPr>
            <a:r>
              <a:rPr lang="ko"/>
              <a:t>Code reviews</a:t>
            </a:r>
            <a:endParaRPr/>
          </a:p>
          <a:p>
            <a:pPr indent="-323850" lvl="1" marL="914400" rtl="0" algn="l">
              <a:spcBef>
                <a:spcPts val="0"/>
              </a:spcBef>
              <a:spcAft>
                <a:spcPts val="0"/>
              </a:spcAft>
              <a:buSzPts val="1500"/>
              <a:buAutoNum type="alphaLcPeriod"/>
            </a:pPr>
            <a:r>
              <a:rPr lang="ko" sz="1500"/>
              <a:t>Write Sequence Diagram</a:t>
            </a:r>
            <a:endParaRPr sz="1500"/>
          </a:p>
          <a:p>
            <a:pPr indent="-323850" lvl="1" marL="914400" rtl="0" algn="l">
              <a:spcBef>
                <a:spcPts val="0"/>
              </a:spcBef>
              <a:spcAft>
                <a:spcPts val="0"/>
              </a:spcAft>
              <a:buSzPts val="1500"/>
              <a:buAutoNum type="alphaLcPeriod"/>
            </a:pPr>
            <a:r>
              <a:rPr lang="ko" sz="1500"/>
              <a:t>Secure Perspectives</a:t>
            </a:r>
            <a:endParaRPr sz="1500"/>
          </a:p>
          <a:p>
            <a:pPr indent="-342900" lvl="0" marL="457200" rtl="0" algn="l">
              <a:spcBef>
                <a:spcPts val="0"/>
              </a:spcBef>
              <a:spcAft>
                <a:spcPts val="0"/>
              </a:spcAft>
              <a:buSzPts val="1800"/>
              <a:buAutoNum type="arabicPeriod"/>
            </a:pPr>
            <a:r>
              <a:rPr lang="ko"/>
              <a:t>Discuss Attack scenario</a:t>
            </a:r>
            <a:endParaRPr/>
          </a:p>
          <a:p>
            <a:pPr indent="-342900" lvl="0" marL="457200" rtl="0" algn="l">
              <a:spcBef>
                <a:spcPts val="0"/>
              </a:spcBef>
              <a:spcAft>
                <a:spcPts val="0"/>
              </a:spcAft>
              <a:buSzPts val="1800"/>
              <a:buAutoNum type="arabicPeriod"/>
            </a:pPr>
            <a:r>
              <a:rPr lang="ko"/>
              <a:t>Do Attack</a:t>
            </a:r>
            <a:endParaRPr/>
          </a:p>
          <a:p>
            <a:pPr indent="-324365" lvl="1" marL="914400" rtl="0" algn="l">
              <a:spcBef>
                <a:spcPts val="0"/>
              </a:spcBef>
              <a:spcAft>
                <a:spcPts val="0"/>
              </a:spcAft>
              <a:buSzPts val="1508"/>
              <a:buAutoNum type="alphaLcPeriod"/>
            </a:pPr>
            <a:r>
              <a:rPr lang="ko" sz="1508"/>
              <a:t>based on our vulnerability hypothesis</a:t>
            </a:r>
            <a:endParaRPr sz="1508"/>
          </a:p>
          <a:p>
            <a:pPr indent="-343415" lvl="0" marL="457200" rtl="0" algn="l">
              <a:spcBef>
                <a:spcPts val="0"/>
              </a:spcBef>
              <a:spcAft>
                <a:spcPts val="0"/>
              </a:spcAft>
              <a:buSzPts val="1808"/>
              <a:buAutoNum type="arabicPeriod"/>
            </a:pPr>
            <a:r>
              <a:rPr lang="ko" sz="1808"/>
              <a:t>Wrap Up</a:t>
            </a:r>
            <a:endParaRPr sz="1808"/>
          </a:p>
        </p:txBody>
      </p:sp>
      <p:pic>
        <p:nvPicPr>
          <p:cNvPr id="697" name="Google Shape;697;p62"/>
          <p:cNvPicPr preferRelativeResize="0"/>
          <p:nvPr/>
        </p:nvPicPr>
        <p:blipFill rotWithShape="1">
          <a:blip r:embed="rId3">
            <a:alphaModFix/>
          </a:blip>
          <a:srcRect b="0" l="0" r="36467" t="0"/>
          <a:stretch/>
        </p:blipFill>
        <p:spPr>
          <a:xfrm>
            <a:off x="381000" y="1421250"/>
            <a:ext cx="4604599" cy="2065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Static Analysis</a:t>
            </a:r>
            <a:endParaRPr/>
          </a:p>
          <a:p>
            <a:pPr indent="0" lvl="0" marL="0" rtl="0" algn="l">
              <a:spcBef>
                <a:spcPts val="0"/>
              </a:spcBef>
              <a:spcAft>
                <a:spcPts val="0"/>
              </a:spcAft>
              <a:buNone/>
            </a:pPr>
            <a:r>
              <a:t/>
            </a:r>
            <a:endParaRPr/>
          </a:p>
        </p:txBody>
      </p:sp>
      <p:sp>
        <p:nvSpPr>
          <p:cNvPr id="703" name="Google Shape;703;p63"/>
          <p:cNvSpPr txBox="1"/>
          <p:nvPr/>
        </p:nvSpPr>
        <p:spPr>
          <a:xfrm>
            <a:off x="4167175" y="573425"/>
            <a:ext cx="46653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Phase 2</a:t>
            </a:r>
            <a:endParaRPr sz="2000">
              <a:solidFill>
                <a:schemeClr val="dk2"/>
              </a:solidFill>
            </a:endParaRPr>
          </a:p>
        </p:txBody>
      </p:sp>
      <p:sp>
        <p:nvSpPr>
          <p:cNvPr id="704" name="Google Shape;704;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graphicFrame>
        <p:nvGraphicFramePr>
          <p:cNvPr id="705" name="Google Shape;705;p63"/>
          <p:cNvGraphicFramePr/>
          <p:nvPr/>
        </p:nvGraphicFramePr>
        <p:xfrm>
          <a:off x="169225" y="1420100"/>
          <a:ext cx="3000000" cy="3000000"/>
        </p:xfrm>
        <a:graphic>
          <a:graphicData uri="http://schemas.openxmlformats.org/drawingml/2006/table">
            <a:tbl>
              <a:tblPr>
                <a:noFill/>
                <a:tableStyleId>{EC4A32D0-D2E8-4809-9142-5004E3BFE3E3}</a:tableStyleId>
              </a:tblPr>
              <a:tblGrid>
                <a:gridCol w="489275"/>
                <a:gridCol w="1215825"/>
                <a:gridCol w="647075"/>
                <a:gridCol w="433750"/>
                <a:gridCol w="1302600"/>
              </a:tblGrid>
              <a:tr h="251200">
                <a:tc>
                  <a:txBody>
                    <a:bodyPr/>
                    <a:lstStyle/>
                    <a:p>
                      <a:pPr indent="0" lvl="0" marL="0" rtl="0" algn="ctr">
                        <a:lnSpc>
                          <a:spcPct val="115000"/>
                        </a:lnSpc>
                        <a:spcBef>
                          <a:spcPts val="0"/>
                        </a:spcBef>
                        <a:spcAft>
                          <a:spcPts val="0"/>
                        </a:spcAft>
                        <a:buNone/>
                      </a:pPr>
                      <a:r>
                        <a:rPr b="1" lang="ko" sz="600"/>
                        <a:t>FlawFinder ID</a:t>
                      </a:r>
                      <a:endParaRPr b="1"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92D050"/>
                    </a:solidFill>
                  </a:tcPr>
                </a:tc>
                <a:tc>
                  <a:txBody>
                    <a:bodyPr/>
                    <a:lstStyle/>
                    <a:p>
                      <a:pPr indent="0" lvl="0" marL="0" rtl="0" algn="ctr">
                        <a:lnSpc>
                          <a:spcPct val="115000"/>
                        </a:lnSpc>
                        <a:spcBef>
                          <a:spcPts val="0"/>
                        </a:spcBef>
                        <a:spcAft>
                          <a:spcPts val="0"/>
                        </a:spcAft>
                        <a:buNone/>
                      </a:pPr>
                      <a:r>
                        <a:rPr b="1" lang="ko" sz="600"/>
                        <a:t>Sourcecode path (line)</a:t>
                      </a:r>
                      <a:endParaRPr b="1"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92D050"/>
                    </a:solidFill>
                  </a:tcPr>
                </a:tc>
                <a:tc>
                  <a:txBody>
                    <a:bodyPr/>
                    <a:lstStyle/>
                    <a:p>
                      <a:pPr indent="0" lvl="0" marL="0" rtl="0" algn="ctr">
                        <a:lnSpc>
                          <a:spcPct val="115000"/>
                        </a:lnSpc>
                        <a:spcBef>
                          <a:spcPts val="0"/>
                        </a:spcBef>
                        <a:spcAft>
                          <a:spcPts val="0"/>
                        </a:spcAft>
                        <a:buNone/>
                      </a:pPr>
                      <a:r>
                        <a:rPr b="1" lang="ko" sz="600"/>
                        <a:t>Target</a:t>
                      </a:r>
                      <a:endParaRPr b="1"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92D050"/>
                    </a:solidFill>
                  </a:tcPr>
                </a:tc>
                <a:tc>
                  <a:txBody>
                    <a:bodyPr/>
                    <a:lstStyle/>
                    <a:p>
                      <a:pPr indent="0" lvl="0" marL="0" rtl="0" algn="ctr">
                        <a:lnSpc>
                          <a:spcPct val="115000"/>
                        </a:lnSpc>
                        <a:spcBef>
                          <a:spcPts val="0"/>
                        </a:spcBef>
                        <a:spcAft>
                          <a:spcPts val="0"/>
                        </a:spcAft>
                        <a:buNone/>
                      </a:pPr>
                      <a:r>
                        <a:rPr b="1" lang="ko" sz="600"/>
                        <a:t>Vulnerability code</a:t>
                      </a:r>
                      <a:endParaRPr b="1"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92D050"/>
                    </a:solidFill>
                  </a:tcPr>
                </a:tc>
                <a:tc>
                  <a:txBody>
                    <a:bodyPr/>
                    <a:lstStyle/>
                    <a:p>
                      <a:pPr indent="0" lvl="0" marL="0" rtl="0" algn="ctr">
                        <a:lnSpc>
                          <a:spcPct val="115000"/>
                        </a:lnSpc>
                        <a:spcBef>
                          <a:spcPts val="0"/>
                        </a:spcBef>
                        <a:spcAft>
                          <a:spcPts val="0"/>
                        </a:spcAft>
                        <a:buNone/>
                      </a:pPr>
                      <a:r>
                        <a:rPr b="1" lang="ko" sz="600"/>
                        <a:t>Analysis of Team 5</a:t>
                      </a:r>
                      <a:endParaRPr b="1"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B7B7B7"/>
                    </a:solidFill>
                  </a:tcPr>
                </a:tc>
              </a:tr>
              <a:tr h="100000">
                <a:tc>
                  <a:txBody>
                    <a:bodyPr/>
                    <a:lstStyle/>
                    <a:p>
                      <a:pPr indent="0" lvl="0" marL="0" rtl="0" algn="ctr">
                        <a:lnSpc>
                          <a:spcPct val="100000"/>
                        </a:lnSpc>
                        <a:spcBef>
                          <a:spcPts val="0"/>
                        </a:spcBef>
                        <a:spcAft>
                          <a:spcPts val="0"/>
                        </a:spcAft>
                        <a:buNone/>
                      </a:pPr>
                      <a:r>
                        <a:rPr lang="ko" sz="600"/>
                        <a:t>FF-01</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./common/TcpSendRecv.cpp:124</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(buffer) memcpy</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CWE-120</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need mitigation - alloc size of dst</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100000">
                <a:tc>
                  <a:txBody>
                    <a:bodyPr/>
                    <a:lstStyle/>
                    <a:p>
                      <a:pPr indent="0" lvl="0" marL="0" rtl="0" algn="ctr">
                        <a:lnSpc>
                          <a:spcPct val="100000"/>
                        </a:lnSpc>
                        <a:spcBef>
                          <a:spcPts val="0"/>
                        </a:spcBef>
                        <a:spcAft>
                          <a:spcPts val="0"/>
                        </a:spcAft>
                        <a:buNone/>
                      </a:pPr>
                      <a:r>
                        <a:rPr lang="ko" sz="600"/>
                        <a:t>FF-02</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./common/TcpSendRecv.cpp:129</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(buffer) memcpy</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CWE-120</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need mitigation - alloc size of dst</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100000">
                <a:tc>
                  <a:txBody>
                    <a:bodyPr/>
                    <a:lstStyle/>
                    <a:p>
                      <a:pPr indent="0" lvl="0" marL="0" rtl="0" algn="ctr">
                        <a:lnSpc>
                          <a:spcPct val="100000"/>
                        </a:lnSpc>
                        <a:spcBef>
                          <a:spcPts val="0"/>
                        </a:spcBef>
                        <a:spcAft>
                          <a:spcPts val="0"/>
                        </a:spcAft>
                        <a:buNone/>
                      </a:pPr>
                      <a:r>
                        <a:rPr lang="ko" sz="600"/>
                        <a:t>FF-03</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./common/TcpSendRecv.cpp:466</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(buffer) memcpy</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CWE-120</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need mitigation - alloc size of dst</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362575">
                <a:tc>
                  <a:txBody>
                    <a:bodyPr/>
                    <a:lstStyle/>
                    <a:p>
                      <a:pPr indent="0" lvl="0" marL="0" rtl="0" algn="ctr">
                        <a:lnSpc>
                          <a:spcPct val="100000"/>
                        </a:lnSpc>
                        <a:spcBef>
                          <a:spcPts val="0"/>
                        </a:spcBef>
                        <a:spcAft>
                          <a:spcPts val="0"/>
                        </a:spcAft>
                        <a:buNone/>
                      </a:pPr>
                      <a:r>
                        <a:rPr lang="ko" sz="600"/>
                        <a:t>FF-04</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./server/src/faceNet.cpp:122</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(misc) open</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CWE-362</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Follow the principle of least privilege when assigning access rights to entities in a software system. Denying access to a file can prevent an attacker from replacing that file with a link to a sensitive file.</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100000">
                <a:tc>
                  <a:txBody>
                    <a:bodyPr/>
                    <a:lstStyle/>
                    <a:p>
                      <a:pPr indent="0" lvl="0" marL="0" rtl="0" algn="ctr">
                        <a:lnSpc>
                          <a:spcPct val="100000"/>
                        </a:lnSpc>
                        <a:spcBef>
                          <a:spcPts val="0"/>
                        </a:spcBef>
                        <a:spcAft>
                          <a:spcPts val="0"/>
                        </a:spcAft>
                        <a:buNone/>
                      </a:pPr>
                      <a:r>
                        <a:rPr lang="ko" sz="600"/>
                        <a:t>...</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ko" sz="600"/>
                        <a:t>...</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ko" sz="600"/>
                        <a:t>...</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ko" sz="600"/>
                        <a:t>...</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ko" sz="600"/>
                        <a:t>...</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100000">
                <a:tc>
                  <a:txBody>
                    <a:bodyPr/>
                    <a:lstStyle/>
                    <a:p>
                      <a:pPr indent="0" lvl="0" marL="0" rtl="0" algn="ctr">
                        <a:lnSpc>
                          <a:spcPct val="100000"/>
                        </a:lnSpc>
                        <a:spcBef>
                          <a:spcPts val="0"/>
                        </a:spcBef>
                        <a:spcAft>
                          <a:spcPts val="0"/>
                        </a:spcAft>
                        <a:buNone/>
                      </a:pPr>
                      <a:r>
                        <a:rPr lang="ko" sz="600"/>
                        <a:t>FF-08</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./server/src/main.cpp:163</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(buffer) memcpy</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CWE-120</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false alarm</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FFFFFF"/>
                    </a:solidFill>
                  </a:tcPr>
                </a:tc>
              </a:tr>
              <a:tr h="100000">
                <a:tc>
                  <a:txBody>
                    <a:bodyPr/>
                    <a:lstStyle/>
                    <a:p>
                      <a:pPr indent="0" lvl="0" marL="0" rtl="0" algn="ctr">
                        <a:lnSpc>
                          <a:spcPct val="100000"/>
                        </a:lnSpc>
                        <a:spcBef>
                          <a:spcPts val="0"/>
                        </a:spcBef>
                        <a:spcAft>
                          <a:spcPts val="0"/>
                        </a:spcAft>
                        <a:buNone/>
                      </a:pPr>
                      <a:r>
                        <a:rPr lang="ko" sz="600"/>
                        <a:t>FF-09</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./common/TcpSendRecv.cpp:99</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(buffer) strlen</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CWE-126</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600"/>
                        <a:t>false alarm</a:t>
                      </a:r>
                      <a:endParaRPr sz="600"/>
                    </a:p>
                    <a:p>
                      <a:pPr indent="0" lvl="0" marL="0" rtl="0" algn="l">
                        <a:lnSpc>
                          <a:spcPct val="100000"/>
                        </a:lnSpc>
                        <a:spcBef>
                          <a:spcPts val="0"/>
                        </a:spcBef>
                        <a:spcAft>
                          <a:spcPts val="0"/>
                        </a:spcAft>
                        <a:buNone/>
                      </a:pPr>
                      <a:r>
                        <a:rPr lang="ko" sz="600"/>
                        <a:t>the parameter userid((const gchar*) is called with c_str() which always contains null termination</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100000">
                <a:tc>
                  <a:txBody>
                    <a:bodyPr/>
                    <a:lstStyle/>
                    <a:p>
                      <a:pPr indent="0" lvl="0" marL="0" rtl="0" algn="ctr">
                        <a:lnSpc>
                          <a:spcPct val="100000"/>
                        </a:lnSpc>
                        <a:spcBef>
                          <a:spcPts val="0"/>
                        </a:spcBef>
                        <a:spcAft>
                          <a:spcPts val="0"/>
                        </a:spcAft>
                        <a:buNone/>
                      </a:pPr>
                      <a:r>
                        <a:rPr lang="ko" sz="600"/>
                        <a:t>...</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ko" sz="600"/>
                        <a:t>...</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ko" sz="600"/>
                        <a:t>...</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ko" sz="600"/>
                        <a:t>...</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ko" sz="600"/>
                        <a:t>...</a:t>
                      </a:r>
                      <a:endParaRPr sz="600"/>
                    </a:p>
                  </a:txBody>
                  <a:tcPr marT="19050" marB="19050" marR="28575" marL="28575">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bl>
          </a:graphicData>
        </a:graphic>
      </p:graphicFrame>
      <p:graphicFrame>
        <p:nvGraphicFramePr>
          <p:cNvPr id="706" name="Google Shape;706;p63"/>
          <p:cNvGraphicFramePr/>
          <p:nvPr/>
        </p:nvGraphicFramePr>
        <p:xfrm>
          <a:off x="4417000" y="1420100"/>
          <a:ext cx="3000000" cy="3000000"/>
        </p:xfrm>
        <a:graphic>
          <a:graphicData uri="http://schemas.openxmlformats.org/drawingml/2006/table">
            <a:tbl>
              <a:tblPr>
                <a:noFill/>
                <a:tableStyleId>{EC4A32D0-D2E8-4809-9142-5004E3BFE3E3}</a:tableStyleId>
              </a:tblPr>
              <a:tblGrid>
                <a:gridCol w="531675"/>
                <a:gridCol w="1454775"/>
                <a:gridCol w="1069175"/>
                <a:gridCol w="1244450"/>
              </a:tblGrid>
              <a:tr h="96925">
                <a:tc>
                  <a:txBody>
                    <a:bodyPr/>
                    <a:lstStyle/>
                    <a:p>
                      <a:pPr indent="0" lvl="0" marL="0" rtl="0" algn="ctr">
                        <a:lnSpc>
                          <a:spcPct val="115000"/>
                        </a:lnSpc>
                        <a:spcBef>
                          <a:spcPts val="0"/>
                        </a:spcBef>
                        <a:spcAft>
                          <a:spcPts val="0"/>
                        </a:spcAft>
                        <a:buNone/>
                      </a:pPr>
                      <a:r>
                        <a:rPr b="1" lang="ko" sz="600"/>
                        <a:t>CppCheck ID</a:t>
                      </a:r>
                      <a:endParaRPr b="1"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92D050"/>
                    </a:solidFill>
                  </a:tcPr>
                </a:tc>
                <a:tc>
                  <a:txBody>
                    <a:bodyPr/>
                    <a:lstStyle/>
                    <a:p>
                      <a:pPr indent="0" lvl="0" marL="0" rtl="0" algn="ctr">
                        <a:lnSpc>
                          <a:spcPct val="115000"/>
                        </a:lnSpc>
                        <a:spcBef>
                          <a:spcPts val="0"/>
                        </a:spcBef>
                        <a:spcAft>
                          <a:spcPts val="0"/>
                        </a:spcAft>
                        <a:buNone/>
                      </a:pPr>
                      <a:r>
                        <a:rPr b="1" lang="ko" sz="600"/>
                        <a:t>Sourcecode path (line)</a:t>
                      </a:r>
                      <a:endParaRPr b="1"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92D050"/>
                    </a:solidFill>
                  </a:tcPr>
                </a:tc>
                <a:tc>
                  <a:txBody>
                    <a:bodyPr/>
                    <a:lstStyle/>
                    <a:p>
                      <a:pPr indent="0" lvl="0" marL="0" rtl="0" algn="ctr">
                        <a:lnSpc>
                          <a:spcPct val="115000"/>
                        </a:lnSpc>
                        <a:spcBef>
                          <a:spcPts val="0"/>
                        </a:spcBef>
                        <a:spcAft>
                          <a:spcPts val="0"/>
                        </a:spcAft>
                        <a:buNone/>
                      </a:pPr>
                      <a:r>
                        <a:rPr b="1" lang="ko" sz="600"/>
                        <a:t>Type</a:t>
                      </a:r>
                      <a:endParaRPr b="1"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92D050"/>
                    </a:solidFill>
                  </a:tcPr>
                </a:tc>
                <a:tc>
                  <a:txBody>
                    <a:bodyPr/>
                    <a:lstStyle/>
                    <a:p>
                      <a:pPr indent="0" lvl="0" marL="0" rtl="0" algn="ctr">
                        <a:lnSpc>
                          <a:spcPct val="115000"/>
                        </a:lnSpc>
                        <a:spcBef>
                          <a:spcPts val="0"/>
                        </a:spcBef>
                        <a:spcAft>
                          <a:spcPts val="0"/>
                        </a:spcAft>
                        <a:buNone/>
                      </a:pPr>
                      <a:r>
                        <a:rPr b="1" lang="ko" sz="600"/>
                        <a:t>Analysis of Team 5</a:t>
                      </a:r>
                      <a:endParaRPr b="1"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B7B7B7"/>
                    </a:solidFill>
                  </a:tcPr>
                </a:tc>
              </a:tr>
              <a:tr h="96925">
                <a:tc>
                  <a:txBody>
                    <a:bodyPr/>
                    <a:lstStyle/>
                    <a:p>
                      <a:pPr indent="0" lvl="0" marL="0" rtl="0" algn="ctr">
                        <a:lnSpc>
                          <a:spcPct val="115000"/>
                        </a:lnSpc>
                        <a:spcBef>
                          <a:spcPts val="0"/>
                        </a:spcBef>
                        <a:spcAft>
                          <a:spcPts val="0"/>
                        </a:spcAft>
                        <a:buNone/>
                      </a:pPr>
                      <a:r>
                        <a:rPr lang="ko" sz="600"/>
                        <a:t>CC-01</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server/src/main.cpp:196</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style [unreadVariable]</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false positive</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96925">
                <a:tc>
                  <a:txBody>
                    <a:bodyPr/>
                    <a:lstStyle/>
                    <a:p>
                      <a:pPr indent="0" lvl="0" marL="0" rtl="0" algn="ctr">
                        <a:lnSpc>
                          <a:spcPct val="115000"/>
                        </a:lnSpc>
                        <a:spcBef>
                          <a:spcPts val="0"/>
                        </a:spcBef>
                        <a:spcAft>
                          <a:spcPts val="0"/>
                        </a:spcAft>
                        <a:buNone/>
                      </a:pPr>
                      <a:r>
                        <a:rPr lang="ko" sz="600"/>
                        <a:t>CC-02</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server/src/main.cpp:201</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style [unreadVariable]</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false positive</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96925">
                <a:tc>
                  <a:txBody>
                    <a:bodyPr/>
                    <a:lstStyle/>
                    <a:p>
                      <a:pPr indent="0" lvl="0" marL="0" rtl="0" algn="ctr">
                        <a:lnSpc>
                          <a:spcPct val="115000"/>
                        </a:lnSpc>
                        <a:spcBef>
                          <a:spcPts val="0"/>
                        </a:spcBef>
                        <a:spcAft>
                          <a:spcPts val="0"/>
                        </a:spcAft>
                        <a:buNone/>
                      </a:pPr>
                      <a:r>
                        <a:rPr lang="ko" sz="600"/>
                        <a:t>CC-03</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server/src/main.cpp:209</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style [unreadVariable]</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false positive</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96925">
                <a:tc>
                  <a:txBody>
                    <a:bodyPr/>
                    <a:lstStyle/>
                    <a:p>
                      <a:pPr indent="0" lvl="0" marL="0" rtl="0" algn="ctr">
                        <a:lnSpc>
                          <a:spcPct val="115000"/>
                        </a:lnSpc>
                        <a:spcBef>
                          <a:spcPts val="0"/>
                        </a:spcBef>
                        <a:spcAft>
                          <a:spcPts val="0"/>
                        </a:spcAft>
                        <a:buNone/>
                      </a:pPr>
                      <a:r>
                        <a:rPr lang="ko" sz="600"/>
                        <a:t>...</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600"/>
                        <a:t>...</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600"/>
                        <a:t>...</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600"/>
                        <a:t>...</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96925">
                <a:tc>
                  <a:txBody>
                    <a:bodyPr/>
                    <a:lstStyle/>
                    <a:p>
                      <a:pPr indent="0" lvl="0" marL="0" rtl="0" algn="ctr">
                        <a:lnSpc>
                          <a:spcPct val="115000"/>
                        </a:lnSpc>
                        <a:spcBef>
                          <a:spcPts val="0"/>
                        </a:spcBef>
                        <a:spcAft>
                          <a:spcPts val="0"/>
                        </a:spcAft>
                        <a:buNone/>
                      </a:pPr>
                      <a:r>
                        <a:rPr lang="ko" sz="600"/>
                        <a:t>CC-07</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server/src/videoStreamer.cpp:35</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warning [noCopyConstructor]</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false positive - use openCV library</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96925">
                <a:tc>
                  <a:txBody>
                    <a:bodyPr/>
                    <a:lstStyle/>
                    <a:p>
                      <a:pPr indent="0" lvl="0" marL="0" rtl="0" algn="ctr">
                        <a:lnSpc>
                          <a:spcPct val="115000"/>
                        </a:lnSpc>
                        <a:spcBef>
                          <a:spcPts val="0"/>
                        </a:spcBef>
                        <a:spcAft>
                          <a:spcPts val="0"/>
                        </a:spcAft>
                        <a:buNone/>
                      </a:pPr>
                      <a:r>
                        <a:rPr lang="ko" sz="600"/>
                        <a:t>CC-08</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server/src/videoStreamer.cpp:35</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warning [noOperatorEq]</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false positive - use openCV library</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96925">
                <a:tc>
                  <a:txBody>
                    <a:bodyPr/>
                    <a:lstStyle/>
                    <a:p>
                      <a:pPr indent="0" lvl="0" marL="0" rtl="0" algn="ctr">
                        <a:lnSpc>
                          <a:spcPct val="115000"/>
                        </a:lnSpc>
                        <a:spcBef>
                          <a:spcPts val="0"/>
                        </a:spcBef>
                        <a:spcAft>
                          <a:spcPts val="0"/>
                        </a:spcAft>
                        <a:buNone/>
                      </a:pPr>
                      <a:r>
                        <a:rPr lang="ko" sz="600"/>
                        <a:t>CC-09</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server/src/videoStreamer.cpp:60</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style [unusedFunction]</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unused. if not in use, delete it.</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96925">
                <a:tc>
                  <a:txBody>
                    <a:bodyPr/>
                    <a:lstStyle/>
                    <a:p>
                      <a:pPr indent="0" lvl="0" marL="0" rtl="0" algn="ctr">
                        <a:lnSpc>
                          <a:spcPct val="115000"/>
                        </a:lnSpc>
                        <a:spcBef>
                          <a:spcPts val="0"/>
                        </a:spcBef>
                        <a:spcAft>
                          <a:spcPts val="0"/>
                        </a:spcAft>
                        <a:buNone/>
                      </a:pPr>
                      <a:r>
                        <a:rPr lang="ko" sz="600"/>
                        <a:t>CC-10</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server/src/common.cpp:22</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style [unusedFunction]</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unused. if not in use, delete it.</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96925">
                <a:tc>
                  <a:txBody>
                    <a:bodyPr/>
                    <a:lstStyle/>
                    <a:p>
                      <a:pPr indent="0" lvl="0" marL="0" rtl="0" algn="ctr">
                        <a:lnSpc>
                          <a:spcPct val="115000"/>
                        </a:lnSpc>
                        <a:spcBef>
                          <a:spcPts val="0"/>
                        </a:spcBef>
                        <a:spcAft>
                          <a:spcPts val="0"/>
                        </a:spcAft>
                        <a:buNone/>
                      </a:pPr>
                      <a:r>
                        <a:rPr lang="ko" sz="600"/>
                        <a:t>CC-11</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server/src/faceNet.cpp:414</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style [unusedFunction]</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unused. if not in use, delete it.</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96925">
                <a:tc>
                  <a:txBody>
                    <a:bodyPr/>
                    <a:lstStyle/>
                    <a:p>
                      <a:pPr indent="0" lvl="0" marL="0" rtl="0" algn="ctr">
                        <a:lnSpc>
                          <a:spcPct val="115000"/>
                        </a:lnSpc>
                        <a:spcBef>
                          <a:spcPts val="0"/>
                        </a:spcBef>
                        <a:spcAft>
                          <a:spcPts val="0"/>
                        </a:spcAft>
                        <a:buNone/>
                      </a:pPr>
                      <a:r>
                        <a:rPr lang="ko" sz="600"/>
                        <a:t>CC-12</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common/Logger.cpp:110</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style [unusedFunction]</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unused. if not in use, delete it.</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96925">
                <a:tc>
                  <a:txBody>
                    <a:bodyPr/>
                    <a:lstStyle/>
                    <a:p>
                      <a:pPr indent="0" lvl="0" marL="0" rtl="0" algn="ctr">
                        <a:lnSpc>
                          <a:spcPct val="115000"/>
                        </a:lnSpc>
                        <a:spcBef>
                          <a:spcPts val="0"/>
                        </a:spcBef>
                        <a:spcAft>
                          <a:spcPts val="0"/>
                        </a:spcAft>
                        <a:buNone/>
                      </a:pPr>
                      <a:r>
                        <a:rPr lang="ko" sz="600"/>
                        <a:t>CC-13</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common/Logger.cpp:124</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style [unusedFunction]</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false positive</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96925">
                <a:tc>
                  <a:txBody>
                    <a:bodyPr/>
                    <a:lstStyle/>
                    <a:p>
                      <a:pPr indent="0" lvl="0" marL="0" rtl="0" algn="ctr">
                        <a:lnSpc>
                          <a:spcPct val="115000"/>
                        </a:lnSpc>
                        <a:spcBef>
                          <a:spcPts val="0"/>
                        </a:spcBef>
                        <a:spcAft>
                          <a:spcPts val="0"/>
                        </a:spcAft>
                        <a:buNone/>
                      </a:pPr>
                      <a:r>
                        <a:rPr lang="ko" sz="600"/>
                        <a:t>CC-16</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server/src/videoStreamer.cpp:43</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style [unusedFunction]</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unused. if not in use, delete it.</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96925">
                <a:tc>
                  <a:txBody>
                    <a:bodyPr/>
                    <a:lstStyle/>
                    <a:p>
                      <a:pPr indent="0" lvl="0" marL="0" rtl="0" algn="ctr">
                        <a:lnSpc>
                          <a:spcPct val="115000"/>
                        </a:lnSpc>
                        <a:spcBef>
                          <a:spcPts val="0"/>
                        </a:spcBef>
                        <a:spcAft>
                          <a:spcPts val="0"/>
                        </a:spcAft>
                        <a:buNone/>
                      </a:pPr>
                      <a:r>
                        <a:rPr lang="ko" sz="600"/>
                        <a:t>...</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600"/>
                        <a:t>...</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600"/>
                        <a:t>...</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600"/>
                        <a:t>...</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bl>
          </a:graphicData>
        </a:graphic>
      </p:graphicFrame>
      <p:sp>
        <p:nvSpPr>
          <p:cNvPr id="707" name="Google Shape;707;p63"/>
          <p:cNvSpPr txBox="1"/>
          <p:nvPr/>
        </p:nvSpPr>
        <p:spPr>
          <a:xfrm>
            <a:off x="364900" y="1078650"/>
            <a:ext cx="587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Analysis to evaluate and recommend mitigations </a:t>
            </a:r>
            <a:endParaRPr/>
          </a:p>
        </p:txBody>
      </p:sp>
      <p:sp>
        <p:nvSpPr>
          <p:cNvPr id="708" name="Google Shape;708;p63"/>
          <p:cNvSpPr txBox="1"/>
          <p:nvPr/>
        </p:nvSpPr>
        <p:spPr>
          <a:xfrm>
            <a:off x="1545838" y="3436285"/>
            <a:ext cx="1335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200">
                <a:solidFill>
                  <a:schemeClr val="dk1"/>
                </a:solidFill>
              </a:rPr>
              <a:t>&lt;FlawFinder&gt;</a:t>
            </a:r>
            <a:endParaRPr sz="1200"/>
          </a:p>
        </p:txBody>
      </p:sp>
      <p:sp>
        <p:nvSpPr>
          <p:cNvPr id="709" name="Google Shape;709;p63"/>
          <p:cNvSpPr txBox="1"/>
          <p:nvPr/>
        </p:nvSpPr>
        <p:spPr>
          <a:xfrm>
            <a:off x="5832163" y="3436285"/>
            <a:ext cx="1335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200">
                <a:solidFill>
                  <a:schemeClr val="dk1"/>
                </a:solidFill>
              </a:rPr>
              <a:t>&lt;CppCheck&gt;</a:t>
            </a:r>
            <a:endParaRPr sz="1200"/>
          </a:p>
        </p:txBody>
      </p:sp>
      <p:sp>
        <p:nvSpPr>
          <p:cNvPr id="710" name="Google Shape;710;p63"/>
          <p:cNvSpPr txBox="1"/>
          <p:nvPr/>
        </p:nvSpPr>
        <p:spPr>
          <a:xfrm>
            <a:off x="5278888" y="4768615"/>
            <a:ext cx="3148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ko" sz="1200">
                <a:solidFill>
                  <a:schemeClr val="dk1"/>
                </a:solidFill>
              </a:rPr>
              <a:t>&lt;Code x-ray(internal tool in LGE)&gt;</a:t>
            </a:r>
            <a:endParaRPr sz="1200"/>
          </a:p>
        </p:txBody>
      </p:sp>
      <p:graphicFrame>
        <p:nvGraphicFramePr>
          <p:cNvPr id="711" name="Google Shape;711;p63"/>
          <p:cNvGraphicFramePr/>
          <p:nvPr/>
        </p:nvGraphicFramePr>
        <p:xfrm>
          <a:off x="716613" y="3786940"/>
          <a:ext cx="3000000" cy="3000000"/>
        </p:xfrm>
        <a:graphic>
          <a:graphicData uri="http://schemas.openxmlformats.org/drawingml/2006/table">
            <a:tbl>
              <a:tblPr>
                <a:noFill/>
                <a:tableStyleId>{EC4A32D0-D2E8-4809-9142-5004E3BFE3E3}</a:tableStyleId>
              </a:tblPr>
              <a:tblGrid>
                <a:gridCol w="1268550"/>
                <a:gridCol w="344500"/>
                <a:gridCol w="2904375"/>
              </a:tblGrid>
              <a:tr h="127475">
                <a:tc>
                  <a:txBody>
                    <a:bodyPr/>
                    <a:lstStyle/>
                    <a:p>
                      <a:pPr indent="0" lvl="0" marL="0" rtl="0" algn="l">
                        <a:lnSpc>
                          <a:spcPct val="115000"/>
                        </a:lnSpc>
                        <a:spcBef>
                          <a:spcPts val="0"/>
                        </a:spcBef>
                        <a:spcAft>
                          <a:spcPts val="0"/>
                        </a:spcAft>
                        <a:buNone/>
                      </a:pPr>
                      <a:r>
                        <a:rPr b="1" lang="ko" sz="600"/>
                        <a:t>Top 5 violations</a:t>
                      </a:r>
                      <a:endParaRPr b="1" sz="6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000000"/>
                      </a:solidFill>
                      <a:prstDash val="solid"/>
                      <a:round/>
                      <a:headEnd len="sm" w="sm" type="none"/>
                      <a:tailEnd len="sm" w="sm" type="none"/>
                    </a:lnB>
                  </a:tcPr>
                </a:tc>
              </a:tr>
              <a:tr h="157825">
                <a:tc>
                  <a:txBody>
                    <a:bodyPr/>
                    <a:lstStyle/>
                    <a:p>
                      <a:pPr indent="0" lvl="0" marL="0" rtl="0" algn="ctr">
                        <a:lnSpc>
                          <a:spcPct val="115000"/>
                        </a:lnSpc>
                        <a:spcBef>
                          <a:spcPts val="0"/>
                        </a:spcBef>
                        <a:spcAft>
                          <a:spcPts val="0"/>
                        </a:spcAft>
                        <a:buNone/>
                      </a:pPr>
                      <a:r>
                        <a:rPr lang="ko" sz="600"/>
                        <a:t>Violated Rules</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lang="ko" sz="600"/>
                        <a:t>counts</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lang="ko" sz="600"/>
                        <a:t>Rule</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B7B7B7"/>
                    </a:solidFill>
                  </a:tcPr>
                </a:tc>
              </a:tr>
              <a:tr h="133550">
                <a:tc>
                  <a:txBody>
                    <a:bodyPr/>
                    <a:lstStyle/>
                    <a:p>
                      <a:pPr indent="0" lvl="0" marL="0" rtl="0" algn="l">
                        <a:lnSpc>
                          <a:spcPct val="115000"/>
                        </a:lnSpc>
                        <a:spcBef>
                          <a:spcPts val="0"/>
                        </a:spcBef>
                        <a:spcAft>
                          <a:spcPts val="0"/>
                        </a:spcAft>
                        <a:buNone/>
                      </a:pPr>
                      <a:r>
                        <a:rPr lang="ko" sz="600"/>
                        <a:t>cppcheck:misra_c_2012_15_01</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ko" sz="600"/>
                        <a:t>119</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The goto statement should not be used</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291375">
                <a:tc>
                  <a:txBody>
                    <a:bodyPr/>
                    <a:lstStyle/>
                    <a:p>
                      <a:pPr indent="0" lvl="0" marL="0" rtl="0" algn="l">
                        <a:lnSpc>
                          <a:spcPct val="115000"/>
                        </a:lnSpc>
                        <a:spcBef>
                          <a:spcPts val="0"/>
                        </a:spcBef>
                        <a:spcAft>
                          <a:spcPts val="0"/>
                        </a:spcAft>
                        <a:buNone/>
                      </a:pPr>
                      <a:r>
                        <a:rPr lang="ko" sz="600"/>
                        <a:t>cppcheck:misra_c_2012_14_04</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ko" sz="600"/>
                        <a:t>88</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The controlling expression of an if-statement and the controlling expression of an iteration-statement shall have essentially Boolean type</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157825">
                <a:tc>
                  <a:txBody>
                    <a:bodyPr/>
                    <a:lstStyle/>
                    <a:p>
                      <a:pPr indent="0" lvl="0" marL="0" rtl="0" algn="l">
                        <a:lnSpc>
                          <a:spcPct val="115000"/>
                        </a:lnSpc>
                        <a:spcBef>
                          <a:spcPts val="0"/>
                        </a:spcBef>
                        <a:spcAft>
                          <a:spcPts val="0"/>
                        </a:spcAft>
                        <a:buNone/>
                      </a:pPr>
                      <a:r>
                        <a:rPr lang="ko" sz="600"/>
                        <a:t>cppcheck:misra_c_2012_15_05</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ko" sz="600"/>
                        <a:t>86</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A function should have a single point of exit at the end</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224600">
                <a:tc>
                  <a:txBody>
                    <a:bodyPr/>
                    <a:lstStyle/>
                    <a:p>
                      <a:pPr indent="0" lvl="0" marL="0" rtl="0" algn="l">
                        <a:lnSpc>
                          <a:spcPct val="115000"/>
                        </a:lnSpc>
                        <a:spcBef>
                          <a:spcPts val="0"/>
                        </a:spcBef>
                        <a:spcAft>
                          <a:spcPts val="0"/>
                        </a:spcAft>
                        <a:buNone/>
                      </a:pPr>
                      <a:r>
                        <a:rPr lang="ko" sz="600"/>
                        <a:t>cppcheck:misra_c_2012_15_06</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ko" sz="600"/>
                        <a:t>65</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The body of an iteration-statement or a selection-statement shall be a compound statement</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206400">
                <a:tc>
                  <a:txBody>
                    <a:bodyPr/>
                    <a:lstStyle/>
                    <a:p>
                      <a:pPr indent="0" lvl="0" marL="0" rtl="0" algn="l">
                        <a:lnSpc>
                          <a:spcPct val="115000"/>
                        </a:lnSpc>
                        <a:spcBef>
                          <a:spcPts val="0"/>
                        </a:spcBef>
                        <a:spcAft>
                          <a:spcPts val="0"/>
                        </a:spcAft>
                        <a:buNone/>
                      </a:pPr>
                      <a:r>
                        <a:rPr lang="ko" sz="600"/>
                        <a:t>cppcheck:misra_c_2012_12_01</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ko" sz="600"/>
                        <a:t>59</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t>The precedence of operators within expressions should be made explicit</a:t>
                      </a:r>
                      <a:endParaRPr sz="600"/>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bl>
          </a:graphicData>
        </a:graphic>
      </p:graphicFrame>
      <p:sp>
        <p:nvSpPr>
          <p:cNvPr id="712" name="Google Shape;712;p63"/>
          <p:cNvSpPr/>
          <p:nvPr/>
        </p:nvSpPr>
        <p:spPr>
          <a:xfrm>
            <a:off x="5439263" y="3919440"/>
            <a:ext cx="1865700" cy="921300"/>
          </a:xfrm>
          <a:prstGeom prst="wedgeRectCallout">
            <a:avLst>
              <a:gd fmla="val -66668" name="adj1"/>
              <a:gd fmla="val -147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3" name="Google Shape;713;p63"/>
          <p:cNvPicPr preferRelativeResize="0"/>
          <p:nvPr/>
        </p:nvPicPr>
        <p:blipFill>
          <a:blip r:embed="rId3">
            <a:alphaModFix/>
          </a:blip>
          <a:stretch>
            <a:fillRect/>
          </a:stretch>
        </p:blipFill>
        <p:spPr>
          <a:xfrm>
            <a:off x="5487987" y="3957565"/>
            <a:ext cx="1768500" cy="857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ko" sz="2420"/>
              <a:t>Roadmap</a:t>
            </a:r>
            <a:endParaRPr sz="2420"/>
          </a:p>
        </p:txBody>
      </p:sp>
      <p:sp>
        <p:nvSpPr>
          <p:cNvPr id="141" name="Google Shape;141;p28"/>
          <p:cNvSpPr txBox="1"/>
          <p:nvPr/>
        </p:nvSpPr>
        <p:spPr>
          <a:xfrm>
            <a:off x="7571100" y="682775"/>
            <a:ext cx="43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2" name="Google Shape;142;p28"/>
          <p:cNvSpPr txBox="1"/>
          <p:nvPr/>
        </p:nvSpPr>
        <p:spPr>
          <a:xfrm>
            <a:off x="4713425" y="573425"/>
            <a:ext cx="41190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To the LG security specialist</a:t>
            </a:r>
            <a:endParaRPr sz="2000">
              <a:solidFill>
                <a:schemeClr val="dk2"/>
              </a:solidFill>
            </a:endParaRPr>
          </a:p>
        </p:txBody>
      </p:sp>
      <p:sp>
        <p:nvSpPr>
          <p:cNvPr id="143" name="Google Shape;143;p28"/>
          <p:cNvSpPr/>
          <p:nvPr/>
        </p:nvSpPr>
        <p:spPr>
          <a:xfrm>
            <a:off x="643200" y="2944500"/>
            <a:ext cx="6927900" cy="12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8"/>
          <p:cNvSpPr/>
          <p:nvPr/>
        </p:nvSpPr>
        <p:spPr>
          <a:xfrm rot="5400000">
            <a:off x="7225950" y="2405850"/>
            <a:ext cx="1889100" cy="1198800"/>
          </a:xfrm>
          <a:prstGeom prst="snip2Same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8"/>
          <p:cNvSpPr txBox="1"/>
          <p:nvPr/>
        </p:nvSpPr>
        <p:spPr>
          <a:xfrm>
            <a:off x="7576350" y="2589600"/>
            <a:ext cx="1198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latin typeface="Impact"/>
                <a:ea typeface="Impact"/>
                <a:cs typeface="Impact"/>
                <a:sym typeface="Impact"/>
              </a:rPr>
              <a:t>LG</a:t>
            </a:r>
            <a:endParaRPr>
              <a:latin typeface="Impact"/>
              <a:ea typeface="Impact"/>
              <a:cs typeface="Impact"/>
              <a:sym typeface="Impact"/>
            </a:endParaRPr>
          </a:p>
          <a:p>
            <a:pPr indent="0" lvl="0" marL="0" rtl="0" algn="ctr">
              <a:spcBef>
                <a:spcPts val="0"/>
              </a:spcBef>
              <a:spcAft>
                <a:spcPts val="0"/>
              </a:spcAft>
              <a:buNone/>
            </a:pPr>
            <a:r>
              <a:rPr lang="ko">
                <a:latin typeface="Impact"/>
                <a:ea typeface="Impact"/>
                <a:cs typeface="Impact"/>
                <a:sym typeface="Impact"/>
              </a:rPr>
              <a:t>Security</a:t>
            </a:r>
            <a:endParaRPr>
              <a:latin typeface="Impact"/>
              <a:ea typeface="Impact"/>
              <a:cs typeface="Impact"/>
              <a:sym typeface="Impact"/>
            </a:endParaRPr>
          </a:p>
          <a:p>
            <a:pPr indent="0" lvl="0" marL="0" rtl="0" algn="ctr">
              <a:spcBef>
                <a:spcPts val="0"/>
              </a:spcBef>
              <a:spcAft>
                <a:spcPts val="0"/>
              </a:spcAft>
              <a:buNone/>
            </a:pPr>
            <a:r>
              <a:rPr lang="ko">
                <a:latin typeface="Impact"/>
                <a:ea typeface="Impact"/>
                <a:cs typeface="Impact"/>
                <a:sym typeface="Impact"/>
              </a:rPr>
              <a:t>Specialist</a:t>
            </a:r>
            <a:endParaRPr>
              <a:latin typeface="Impact"/>
              <a:ea typeface="Impact"/>
              <a:cs typeface="Impact"/>
              <a:sym typeface="Impact"/>
            </a:endParaRPr>
          </a:p>
        </p:txBody>
      </p:sp>
      <p:sp>
        <p:nvSpPr>
          <p:cNvPr id="146" name="Google Shape;146;p28"/>
          <p:cNvSpPr/>
          <p:nvPr/>
        </p:nvSpPr>
        <p:spPr>
          <a:xfrm>
            <a:off x="1096150" y="1380725"/>
            <a:ext cx="1297200" cy="403200"/>
          </a:xfrm>
          <a:prstGeom prst="roundRect">
            <a:avLst>
              <a:gd fmla="val 16667" name="adj"/>
            </a:avLst>
          </a:prstGeom>
          <a:solidFill>
            <a:srgbClr val="93C47D"/>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300">
                <a:latin typeface="Verdana"/>
                <a:ea typeface="Verdana"/>
                <a:cs typeface="Verdana"/>
                <a:sym typeface="Verdana"/>
              </a:rPr>
              <a:t>Orientation</a:t>
            </a:r>
            <a:endParaRPr sz="1300">
              <a:latin typeface="Verdana"/>
              <a:ea typeface="Verdana"/>
              <a:cs typeface="Verdana"/>
              <a:sym typeface="Verdana"/>
            </a:endParaRPr>
          </a:p>
          <a:p>
            <a:pPr indent="0" lvl="0" marL="0" rtl="0" algn="l">
              <a:spcBef>
                <a:spcPts val="0"/>
              </a:spcBef>
              <a:spcAft>
                <a:spcPts val="0"/>
              </a:spcAft>
              <a:buNone/>
            </a:pPr>
            <a:r>
              <a:rPr b="1" lang="ko" sz="1000">
                <a:latin typeface="Verdana"/>
                <a:ea typeface="Verdana"/>
                <a:cs typeface="Verdana"/>
                <a:sym typeface="Verdana"/>
              </a:rPr>
              <a:t>Feb `21</a:t>
            </a:r>
            <a:endParaRPr b="1" sz="1000">
              <a:latin typeface="Verdana"/>
              <a:ea typeface="Verdana"/>
              <a:cs typeface="Verdana"/>
              <a:sym typeface="Verdana"/>
            </a:endParaRPr>
          </a:p>
        </p:txBody>
      </p:sp>
      <p:cxnSp>
        <p:nvCxnSpPr>
          <p:cNvPr id="147" name="Google Shape;147;p28"/>
          <p:cNvCxnSpPr>
            <a:stCxn id="146" idx="2"/>
          </p:cNvCxnSpPr>
          <p:nvPr/>
        </p:nvCxnSpPr>
        <p:spPr>
          <a:xfrm>
            <a:off x="1744750" y="1783925"/>
            <a:ext cx="603000" cy="1174800"/>
          </a:xfrm>
          <a:prstGeom prst="straightConnector1">
            <a:avLst/>
          </a:prstGeom>
          <a:noFill/>
          <a:ln cap="flat" cmpd="sng" w="28575">
            <a:solidFill>
              <a:srgbClr val="38761D"/>
            </a:solidFill>
            <a:prstDash val="solid"/>
            <a:round/>
            <a:headEnd len="med" w="med" type="none"/>
            <a:tailEnd len="med" w="med" type="none"/>
          </a:ln>
        </p:spPr>
      </p:cxnSp>
      <p:cxnSp>
        <p:nvCxnSpPr>
          <p:cNvPr id="148" name="Google Shape;148;p28"/>
          <p:cNvCxnSpPr/>
          <p:nvPr/>
        </p:nvCxnSpPr>
        <p:spPr>
          <a:xfrm>
            <a:off x="2342475" y="2951075"/>
            <a:ext cx="5243700" cy="0"/>
          </a:xfrm>
          <a:prstGeom prst="straightConnector1">
            <a:avLst/>
          </a:prstGeom>
          <a:noFill/>
          <a:ln cap="flat" cmpd="sng" w="28575">
            <a:solidFill>
              <a:srgbClr val="38761D"/>
            </a:solidFill>
            <a:prstDash val="solid"/>
            <a:round/>
            <a:headEnd len="med" w="med" type="none"/>
            <a:tailEnd len="med" w="med" type="none"/>
          </a:ln>
        </p:spPr>
      </p:cxnSp>
      <p:sp>
        <p:nvSpPr>
          <p:cNvPr id="149" name="Google Shape;149;p28"/>
          <p:cNvSpPr/>
          <p:nvPr/>
        </p:nvSpPr>
        <p:spPr>
          <a:xfrm>
            <a:off x="1749300" y="4233000"/>
            <a:ext cx="1502700" cy="403200"/>
          </a:xfrm>
          <a:prstGeom prst="roundRect">
            <a:avLst>
              <a:gd fmla="val 16667" name="adj"/>
            </a:avLst>
          </a:prstGeom>
          <a:solidFill>
            <a:srgbClr val="CC4125"/>
          </a:solidFill>
          <a:ln cap="flat" cmpd="sng" w="28575">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300">
                <a:latin typeface="Verdana"/>
                <a:ea typeface="Verdana"/>
                <a:cs typeface="Verdana"/>
                <a:sym typeface="Verdana"/>
              </a:rPr>
              <a:t>Coursera</a:t>
            </a:r>
            <a:endParaRPr sz="1300">
              <a:latin typeface="Verdana"/>
              <a:ea typeface="Verdana"/>
              <a:cs typeface="Verdana"/>
              <a:sym typeface="Verdana"/>
            </a:endParaRPr>
          </a:p>
          <a:p>
            <a:pPr indent="0" lvl="0" marL="0" rtl="0" algn="l">
              <a:spcBef>
                <a:spcPts val="0"/>
              </a:spcBef>
              <a:spcAft>
                <a:spcPts val="0"/>
              </a:spcAft>
              <a:buNone/>
            </a:pPr>
            <a:r>
              <a:rPr b="1" lang="ko" sz="1000">
                <a:latin typeface="Verdana"/>
                <a:ea typeface="Verdana"/>
                <a:cs typeface="Verdana"/>
                <a:sym typeface="Verdana"/>
              </a:rPr>
              <a:t>Mar`21</a:t>
            </a:r>
            <a:endParaRPr b="1" sz="1000">
              <a:latin typeface="Verdana"/>
              <a:ea typeface="Verdana"/>
              <a:cs typeface="Verdana"/>
              <a:sym typeface="Verdana"/>
            </a:endParaRPr>
          </a:p>
        </p:txBody>
      </p:sp>
      <p:cxnSp>
        <p:nvCxnSpPr>
          <p:cNvPr id="150" name="Google Shape;150;p28"/>
          <p:cNvCxnSpPr/>
          <p:nvPr/>
        </p:nvCxnSpPr>
        <p:spPr>
          <a:xfrm>
            <a:off x="2881100" y="3087625"/>
            <a:ext cx="4705200" cy="0"/>
          </a:xfrm>
          <a:prstGeom prst="straightConnector1">
            <a:avLst/>
          </a:prstGeom>
          <a:noFill/>
          <a:ln cap="flat" cmpd="sng" w="28575">
            <a:solidFill>
              <a:srgbClr val="990000"/>
            </a:solidFill>
            <a:prstDash val="solid"/>
            <a:round/>
            <a:headEnd len="med" w="med" type="none"/>
            <a:tailEnd len="med" w="med" type="none"/>
          </a:ln>
        </p:spPr>
      </p:cxnSp>
      <p:cxnSp>
        <p:nvCxnSpPr>
          <p:cNvPr id="151" name="Google Shape;151;p28"/>
          <p:cNvCxnSpPr>
            <a:endCxn id="149" idx="0"/>
          </p:cNvCxnSpPr>
          <p:nvPr/>
        </p:nvCxnSpPr>
        <p:spPr>
          <a:xfrm flipH="1">
            <a:off x="2500650" y="3087600"/>
            <a:ext cx="388200" cy="1145400"/>
          </a:xfrm>
          <a:prstGeom prst="straightConnector1">
            <a:avLst/>
          </a:prstGeom>
          <a:noFill/>
          <a:ln cap="flat" cmpd="sng" w="28575">
            <a:solidFill>
              <a:srgbClr val="990000"/>
            </a:solidFill>
            <a:prstDash val="solid"/>
            <a:round/>
            <a:headEnd len="med" w="med" type="none"/>
            <a:tailEnd len="med" w="med" type="none"/>
          </a:ln>
        </p:spPr>
      </p:cxnSp>
      <p:cxnSp>
        <p:nvCxnSpPr>
          <p:cNvPr id="152" name="Google Shape;152;p28"/>
          <p:cNvCxnSpPr/>
          <p:nvPr/>
        </p:nvCxnSpPr>
        <p:spPr>
          <a:xfrm flipH="1" rot="10800000">
            <a:off x="719020" y="2246300"/>
            <a:ext cx="1236600" cy="7500"/>
          </a:xfrm>
          <a:prstGeom prst="straightConnector1">
            <a:avLst/>
          </a:prstGeom>
          <a:noFill/>
          <a:ln cap="flat" cmpd="sng" w="9525">
            <a:solidFill>
              <a:srgbClr val="6AA84F"/>
            </a:solidFill>
            <a:prstDash val="solid"/>
            <a:round/>
            <a:headEnd len="med" w="med" type="none"/>
            <a:tailEnd len="med" w="med" type="none"/>
          </a:ln>
        </p:spPr>
      </p:cxnSp>
      <p:sp>
        <p:nvSpPr>
          <p:cNvPr id="153" name="Google Shape;153;p28"/>
          <p:cNvSpPr txBox="1"/>
          <p:nvPr/>
        </p:nvSpPr>
        <p:spPr>
          <a:xfrm>
            <a:off x="673670" y="1941057"/>
            <a:ext cx="1236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latin typeface="Comic Sans MS"/>
                <a:ea typeface="Comic Sans MS"/>
                <a:cs typeface="Comic Sans MS"/>
                <a:sym typeface="Comic Sans MS"/>
              </a:rPr>
              <a:t>Introduction</a:t>
            </a:r>
            <a:endParaRPr sz="1300">
              <a:latin typeface="Comic Sans MS"/>
              <a:ea typeface="Comic Sans MS"/>
              <a:cs typeface="Comic Sans MS"/>
              <a:sym typeface="Comic Sans MS"/>
            </a:endParaRPr>
          </a:p>
        </p:txBody>
      </p:sp>
      <p:cxnSp>
        <p:nvCxnSpPr>
          <p:cNvPr id="154" name="Google Shape;154;p28"/>
          <p:cNvCxnSpPr/>
          <p:nvPr/>
        </p:nvCxnSpPr>
        <p:spPr>
          <a:xfrm flipH="1" rot="10800000">
            <a:off x="946270" y="2678050"/>
            <a:ext cx="1252200" cy="5100"/>
          </a:xfrm>
          <a:prstGeom prst="straightConnector1">
            <a:avLst/>
          </a:prstGeom>
          <a:noFill/>
          <a:ln cap="flat" cmpd="sng" w="9525">
            <a:solidFill>
              <a:srgbClr val="6AA84F"/>
            </a:solidFill>
            <a:prstDash val="solid"/>
            <a:round/>
            <a:headEnd len="med" w="med" type="none"/>
            <a:tailEnd len="med" w="med" type="none"/>
          </a:ln>
        </p:spPr>
      </p:cxnSp>
      <p:cxnSp>
        <p:nvCxnSpPr>
          <p:cNvPr id="155" name="Google Shape;155;p28"/>
          <p:cNvCxnSpPr/>
          <p:nvPr/>
        </p:nvCxnSpPr>
        <p:spPr>
          <a:xfrm flipH="1" rot="10800000">
            <a:off x="1474286" y="3542904"/>
            <a:ext cx="1236600" cy="7500"/>
          </a:xfrm>
          <a:prstGeom prst="straightConnector1">
            <a:avLst/>
          </a:prstGeom>
          <a:noFill/>
          <a:ln cap="flat" cmpd="sng" w="9525">
            <a:solidFill>
              <a:srgbClr val="990000"/>
            </a:solidFill>
            <a:prstDash val="solid"/>
            <a:round/>
            <a:headEnd len="med" w="med" type="none"/>
            <a:tailEnd len="med" w="med" type="none"/>
          </a:ln>
        </p:spPr>
      </p:cxnSp>
      <p:sp>
        <p:nvSpPr>
          <p:cNvPr id="156" name="Google Shape;156;p28"/>
          <p:cNvSpPr txBox="1"/>
          <p:nvPr/>
        </p:nvSpPr>
        <p:spPr>
          <a:xfrm>
            <a:off x="866096" y="3200874"/>
            <a:ext cx="1761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latin typeface="Comic Sans MS"/>
                <a:ea typeface="Comic Sans MS"/>
                <a:cs typeface="Comic Sans MS"/>
                <a:sym typeface="Comic Sans MS"/>
              </a:rPr>
              <a:t>Weekly Live Session</a:t>
            </a:r>
            <a:endParaRPr sz="1300">
              <a:latin typeface="Comic Sans MS"/>
              <a:ea typeface="Comic Sans MS"/>
              <a:cs typeface="Comic Sans MS"/>
              <a:sym typeface="Comic Sans MS"/>
            </a:endParaRPr>
          </a:p>
        </p:txBody>
      </p:sp>
      <p:cxnSp>
        <p:nvCxnSpPr>
          <p:cNvPr id="157" name="Google Shape;157;p28"/>
          <p:cNvCxnSpPr/>
          <p:nvPr/>
        </p:nvCxnSpPr>
        <p:spPr>
          <a:xfrm flipH="1" rot="10800000">
            <a:off x="1326208" y="3995229"/>
            <a:ext cx="1236600" cy="7500"/>
          </a:xfrm>
          <a:prstGeom prst="straightConnector1">
            <a:avLst/>
          </a:prstGeom>
          <a:noFill/>
          <a:ln cap="flat" cmpd="sng" w="9525">
            <a:solidFill>
              <a:srgbClr val="990000"/>
            </a:solidFill>
            <a:prstDash val="solid"/>
            <a:round/>
            <a:headEnd len="med" w="med" type="none"/>
            <a:tailEnd len="med" w="med" type="none"/>
          </a:ln>
        </p:spPr>
      </p:cxnSp>
      <p:sp>
        <p:nvSpPr>
          <p:cNvPr id="158" name="Google Shape;158;p28"/>
          <p:cNvSpPr txBox="1"/>
          <p:nvPr/>
        </p:nvSpPr>
        <p:spPr>
          <a:xfrm>
            <a:off x="991784" y="3661186"/>
            <a:ext cx="1761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latin typeface="Comic Sans MS"/>
                <a:ea typeface="Comic Sans MS"/>
                <a:cs typeface="Comic Sans MS"/>
                <a:sym typeface="Comic Sans MS"/>
              </a:rPr>
              <a:t>Software Security</a:t>
            </a:r>
            <a:endParaRPr sz="1300">
              <a:latin typeface="Comic Sans MS"/>
              <a:ea typeface="Comic Sans MS"/>
              <a:cs typeface="Comic Sans MS"/>
              <a:sym typeface="Comic Sans MS"/>
            </a:endParaRPr>
          </a:p>
        </p:txBody>
      </p:sp>
      <p:sp>
        <p:nvSpPr>
          <p:cNvPr id="159" name="Google Shape;159;p28"/>
          <p:cNvSpPr/>
          <p:nvPr/>
        </p:nvSpPr>
        <p:spPr>
          <a:xfrm>
            <a:off x="2752775" y="1380725"/>
            <a:ext cx="1761000" cy="403200"/>
          </a:xfrm>
          <a:prstGeom prst="roundRect">
            <a:avLst>
              <a:gd fmla="val 16667" name="adj"/>
            </a:avLst>
          </a:prstGeom>
          <a:solidFill>
            <a:srgbClr val="6D9EEB"/>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300">
                <a:latin typeface="Verdana"/>
                <a:ea typeface="Verdana"/>
                <a:cs typeface="Verdana"/>
                <a:sym typeface="Verdana"/>
              </a:rPr>
              <a:t>CMU e-learning</a:t>
            </a:r>
            <a:endParaRPr sz="1300">
              <a:latin typeface="Verdana"/>
              <a:ea typeface="Verdana"/>
              <a:cs typeface="Verdana"/>
              <a:sym typeface="Verdana"/>
            </a:endParaRPr>
          </a:p>
          <a:p>
            <a:pPr indent="0" lvl="0" marL="0" rtl="0" algn="l">
              <a:spcBef>
                <a:spcPts val="0"/>
              </a:spcBef>
              <a:spcAft>
                <a:spcPts val="0"/>
              </a:spcAft>
              <a:buNone/>
            </a:pPr>
            <a:r>
              <a:rPr b="1" lang="ko" sz="1000">
                <a:latin typeface="Verdana"/>
                <a:ea typeface="Verdana"/>
                <a:cs typeface="Verdana"/>
                <a:sym typeface="Verdana"/>
              </a:rPr>
              <a:t>Apr `21</a:t>
            </a:r>
            <a:endParaRPr b="1" sz="1000">
              <a:latin typeface="Verdana"/>
              <a:ea typeface="Verdana"/>
              <a:cs typeface="Verdana"/>
              <a:sym typeface="Verdana"/>
            </a:endParaRPr>
          </a:p>
        </p:txBody>
      </p:sp>
      <p:cxnSp>
        <p:nvCxnSpPr>
          <p:cNvPr id="160" name="Google Shape;160;p28"/>
          <p:cNvCxnSpPr>
            <a:stCxn id="159" idx="2"/>
          </p:cNvCxnSpPr>
          <p:nvPr/>
        </p:nvCxnSpPr>
        <p:spPr>
          <a:xfrm>
            <a:off x="3633275" y="1783925"/>
            <a:ext cx="600000" cy="1144500"/>
          </a:xfrm>
          <a:prstGeom prst="straightConnector1">
            <a:avLst/>
          </a:prstGeom>
          <a:noFill/>
          <a:ln cap="flat" cmpd="sng" w="28575">
            <a:solidFill>
              <a:srgbClr val="1155CC"/>
            </a:solidFill>
            <a:prstDash val="solid"/>
            <a:round/>
            <a:headEnd len="med" w="med" type="none"/>
            <a:tailEnd len="med" w="med" type="none"/>
          </a:ln>
        </p:spPr>
      </p:cxnSp>
      <p:sp>
        <p:nvSpPr>
          <p:cNvPr id="161" name="Google Shape;161;p28"/>
          <p:cNvSpPr txBox="1"/>
          <p:nvPr/>
        </p:nvSpPr>
        <p:spPr>
          <a:xfrm>
            <a:off x="2029912" y="1916850"/>
            <a:ext cx="186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latin typeface="Comic Sans MS"/>
                <a:ea typeface="Comic Sans MS"/>
                <a:cs typeface="Comic Sans MS"/>
                <a:sym typeface="Comic Sans MS"/>
              </a:rPr>
              <a:t>Weekly Live Session</a:t>
            </a:r>
            <a:endParaRPr sz="1300">
              <a:latin typeface="Comic Sans MS"/>
              <a:ea typeface="Comic Sans MS"/>
              <a:cs typeface="Comic Sans MS"/>
              <a:sym typeface="Comic Sans MS"/>
            </a:endParaRPr>
          </a:p>
        </p:txBody>
      </p:sp>
      <p:sp>
        <p:nvSpPr>
          <p:cNvPr id="162" name="Google Shape;162;p28"/>
          <p:cNvSpPr txBox="1"/>
          <p:nvPr/>
        </p:nvSpPr>
        <p:spPr>
          <a:xfrm>
            <a:off x="2506801" y="2298875"/>
            <a:ext cx="1621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latin typeface="Comic Sans MS"/>
                <a:ea typeface="Comic Sans MS"/>
                <a:cs typeface="Comic Sans MS"/>
                <a:sym typeface="Comic Sans MS"/>
              </a:rPr>
              <a:t>e-Lecture &amp; quiz</a:t>
            </a:r>
            <a:endParaRPr sz="1300">
              <a:latin typeface="Comic Sans MS"/>
              <a:ea typeface="Comic Sans MS"/>
              <a:cs typeface="Comic Sans MS"/>
              <a:sym typeface="Comic Sans MS"/>
            </a:endParaRPr>
          </a:p>
        </p:txBody>
      </p:sp>
      <p:cxnSp>
        <p:nvCxnSpPr>
          <p:cNvPr id="163" name="Google Shape;163;p28"/>
          <p:cNvCxnSpPr/>
          <p:nvPr/>
        </p:nvCxnSpPr>
        <p:spPr>
          <a:xfrm>
            <a:off x="4231450" y="2913127"/>
            <a:ext cx="3347400" cy="0"/>
          </a:xfrm>
          <a:prstGeom prst="straightConnector1">
            <a:avLst/>
          </a:prstGeom>
          <a:noFill/>
          <a:ln cap="flat" cmpd="sng" w="28575">
            <a:solidFill>
              <a:srgbClr val="1155CC"/>
            </a:solidFill>
            <a:prstDash val="solid"/>
            <a:round/>
            <a:headEnd len="med" w="med" type="none"/>
            <a:tailEnd len="med" w="med" type="none"/>
          </a:ln>
        </p:spPr>
      </p:cxnSp>
      <p:cxnSp>
        <p:nvCxnSpPr>
          <p:cNvPr id="164" name="Google Shape;164;p28"/>
          <p:cNvCxnSpPr/>
          <p:nvPr/>
        </p:nvCxnSpPr>
        <p:spPr>
          <a:xfrm flipH="1" rot="10800000">
            <a:off x="2826554" y="2640163"/>
            <a:ext cx="1245600" cy="2100"/>
          </a:xfrm>
          <a:prstGeom prst="straightConnector1">
            <a:avLst/>
          </a:prstGeom>
          <a:noFill/>
          <a:ln cap="flat" cmpd="sng" w="9525">
            <a:solidFill>
              <a:srgbClr val="1155CC"/>
            </a:solidFill>
            <a:prstDash val="solid"/>
            <a:round/>
            <a:headEnd len="med" w="med" type="none"/>
            <a:tailEnd len="med" w="med" type="none"/>
          </a:ln>
        </p:spPr>
      </p:cxnSp>
      <p:cxnSp>
        <p:nvCxnSpPr>
          <p:cNvPr id="165" name="Google Shape;165;p28"/>
          <p:cNvCxnSpPr/>
          <p:nvPr/>
        </p:nvCxnSpPr>
        <p:spPr>
          <a:xfrm flipH="1" rot="10800000">
            <a:off x="2601445" y="2245475"/>
            <a:ext cx="1288500" cy="3000"/>
          </a:xfrm>
          <a:prstGeom prst="straightConnector1">
            <a:avLst/>
          </a:prstGeom>
          <a:noFill/>
          <a:ln cap="flat" cmpd="sng" w="9525">
            <a:solidFill>
              <a:srgbClr val="1155CC"/>
            </a:solidFill>
            <a:prstDash val="solid"/>
            <a:round/>
            <a:headEnd len="med" w="med" type="none"/>
            <a:tailEnd len="med" w="med" type="none"/>
          </a:ln>
        </p:spPr>
      </p:cxnSp>
      <p:sp>
        <p:nvSpPr>
          <p:cNvPr id="166" name="Google Shape;166;p28"/>
          <p:cNvSpPr txBox="1"/>
          <p:nvPr/>
        </p:nvSpPr>
        <p:spPr>
          <a:xfrm>
            <a:off x="809700" y="2331250"/>
            <a:ext cx="1449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latin typeface="Comic Sans MS"/>
                <a:ea typeface="Comic Sans MS"/>
                <a:cs typeface="Comic Sans MS"/>
                <a:sym typeface="Comic Sans MS"/>
              </a:rPr>
              <a:t>Team Building</a:t>
            </a:r>
            <a:endParaRPr sz="1300">
              <a:latin typeface="Comic Sans MS"/>
              <a:ea typeface="Comic Sans MS"/>
              <a:cs typeface="Comic Sans MS"/>
              <a:sym typeface="Comic Sans MS"/>
            </a:endParaRPr>
          </a:p>
        </p:txBody>
      </p:sp>
      <p:sp>
        <p:nvSpPr>
          <p:cNvPr id="167" name="Google Shape;167;p28"/>
          <p:cNvSpPr/>
          <p:nvPr/>
        </p:nvSpPr>
        <p:spPr>
          <a:xfrm>
            <a:off x="4034464" y="4254564"/>
            <a:ext cx="1502700" cy="403200"/>
          </a:xfrm>
          <a:prstGeom prst="roundRect">
            <a:avLst>
              <a:gd fmla="val 16667" name="adj"/>
            </a:avLst>
          </a:prstGeom>
          <a:solidFill>
            <a:srgbClr val="FFD966"/>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300">
                <a:latin typeface="Verdana"/>
                <a:ea typeface="Verdana"/>
                <a:cs typeface="Verdana"/>
                <a:sym typeface="Verdana"/>
              </a:rPr>
              <a:t>KR live class</a:t>
            </a:r>
            <a:endParaRPr sz="1300">
              <a:latin typeface="Verdana"/>
              <a:ea typeface="Verdana"/>
              <a:cs typeface="Verdana"/>
              <a:sym typeface="Verdana"/>
            </a:endParaRPr>
          </a:p>
          <a:p>
            <a:pPr indent="0" lvl="0" marL="0" rtl="0" algn="l">
              <a:spcBef>
                <a:spcPts val="0"/>
              </a:spcBef>
              <a:spcAft>
                <a:spcPts val="0"/>
              </a:spcAft>
              <a:buNone/>
            </a:pPr>
            <a:r>
              <a:rPr b="1" lang="ko" sz="1000">
                <a:latin typeface="Verdana"/>
                <a:ea typeface="Verdana"/>
                <a:cs typeface="Verdana"/>
                <a:sym typeface="Verdana"/>
              </a:rPr>
              <a:t>May `21</a:t>
            </a:r>
            <a:endParaRPr b="1" sz="1000">
              <a:latin typeface="Verdana"/>
              <a:ea typeface="Verdana"/>
              <a:cs typeface="Verdana"/>
              <a:sym typeface="Verdana"/>
            </a:endParaRPr>
          </a:p>
        </p:txBody>
      </p:sp>
      <p:cxnSp>
        <p:nvCxnSpPr>
          <p:cNvPr id="168" name="Google Shape;168;p28"/>
          <p:cNvCxnSpPr/>
          <p:nvPr/>
        </p:nvCxnSpPr>
        <p:spPr>
          <a:xfrm>
            <a:off x="5158675" y="3125550"/>
            <a:ext cx="2419800" cy="0"/>
          </a:xfrm>
          <a:prstGeom prst="straightConnector1">
            <a:avLst/>
          </a:prstGeom>
          <a:noFill/>
          <a:ln cap="flat" cmpd="sng" w="28575">
            <a:solidFill>
              <a:srgbClr val="BF9000"/>
            </a:solidFill>
            <a:prstDash val="solid"/>
            <a:round/>
            <a:headEnd len="med" w="med" type="none"/>
            <a:tailEnd len="med" w="med" type="none"/>
          </a:ln>
        </p:spPr>
      </p:cxnSp>
      <p:cxnSp>
        <p:nvCxnSpPr>
          <p:cNvPr id="169" name="Google Shape;169;p28"/>
          <p:cNvCxnSpPr>
            <a:endCxn id="167" idx="0"/>
          </p:cNvCxnSpPr>
          <p:nvPr/>
        </p:nvCxnSpPr>
        <p:spPr>
          <a:xfrm flipH="1">
            <a:off x="4785814" y="3109164"/>
            <a:ext cx="388200" cy="1145400"/>
          </a:xfrm>
          <a:prstGeom prst="straightConnector1">
            <a:avLst/>
          </a:prstGeom>
          <a:noFill/>
          <a:ln cap="flat" cmpd="sng" w="28575">
            <a:solidFill>
              <a:srgbClr val="BF9000"/>
            </a:solidFill>
            <a:prstDash val="solid"/>
            <a:round/>
            <a:headEnd len="med" w="med" type="none"/>
            <a:tailEnd len="med" w="med" type="none"/>
          </a:ln>
        </p:spPr>
      </p:cxnSp>
      <p:cxnSp>
        <p:nvCxnSpPr>
          <p:cNvPr id="170" name="Google Shape;170;p28"/>
          <p:cNvCxnSpPr/>
          <p:nvPr/>
        </p:nvCxnSpPr>
        <p:spPr>
          <a:xfrm flipH="1" rot="10800000">
            <a:off x="3843236" y="3427240"/>
            <a:ext cx="1236600" cy="7500"/>
          </a:xfrm>
          <a:prstGeom prst="straightConnector1">
            <a:avLst/>
          </a:prstGeom>
          <a:noFill/>
          <a:ln cap="flat" cmpd="sng" w="9525">
            <a:solidFill>
              <a:srgbClr val="BF9000"/>
            </a:solidFill>
            <a:prstDash val="solid"/>
            <a:round/>
            <a:headEnd len="med" w="med" type="none"/>
            <a:tailEnd len="med" w="med" type="none"/>
          </a:ln>
        </p:spPr>
      </p:cxnSp>
      <p:cxnSp>
        <p:nvCxnSpPr>
          <p:cNvPr id="171" name="Google Shape;171;p28"/>
          <p:cNvCxnSpPr/>
          <p:nvPr/>
        </p:nvCxnSpPr>
        <p:spPr>
          <a:xfrm flipH="1" rot="10800000">
            <a:off x="3645994" y="3964915"/>
            <a:ext cx="1236600" cy="7500"/>
          </a:xfrm>
          <a:prstGeom prst="straightConnector1">
            <a:avLst/>
          </a:prstGeom>
          <a:noFill/>
          <a:ln cap="flat" cmpd="sng" w="9525">
            <a:solidFill>
              <a:srgbClr val="BF9000"/>
            </a:solidFill>
            <a:prstDash val="solid"/>
            <a:round/>
            <a:headEnd len="med" w="med" type="none"/>
            <a:tailEnd len="med" w="med" type="none"/>
          </a:ln>
        </p:spPr>
      </p:cxnSp>
      <p:sp>
        <p:nvSpPr>
          <p:cNvPr id="172" name="Google Shape;172;p28"/>
          <p:cNvSpPr txBox="1"/>
          <p:nvPr/>
        </p:nvSpPr>
        <p:spPr>
          <a:xfrm>
            <a:off x="3069261" y="3668848"/>
            <a:ext cx="18600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latin typeface="Comic Sans MS"/>
                <a:ea typeface="Comic Sans MS"/>
                <a:cs typeface="Comic Sans MS"/>
                <a:sym typeface="Comic Sans MS"/>
              </a:rPr>
              <a:t>Security Engineering</a:t>
            </a:r>
            <a:endParaRPr sz="1300">
              <a:latin typeface="Comic Sans MS"/>
              <a:ea typeface="Comic Sans MS"/>
              <a:cs typeface="Comic Sans MS"/>
              <a:sym typeface="Comic Sans MS"/>
            </a:endParaRPr>
          </a:p>
          <a:p>
            <a:pPr indent="0" lvl="0" marL="0" rtl="0" algn="l">
              <a:spcBef>
                <a:spcPts val="0"/>
              </a:spcBef>
              <a:spcAft>
                <a:spcPts val="0"/>
              </a:spcAft>
              <a:buNone/>
            </a:pPr>
            <a:r>
              <a:rPr lang="ko" sz="900">
                <a:latin typeface="Comic Sans MS"/>
                <a:ea typeface="Comic Sans MS"/>
                <a:cs typeface="Comic Sans MS"/>
                <a:sym typeface="Comic Sans MS"/>
              </a:rPr>
              <a:t>threat modeling, secure design, fuzz testing, malware</a:t>
            </a:r>
            <a:endParaRPr sz="900">
              <a:latin typeface="Comic Sans MS"/>
              <a:ea typeface="Comic Sans MS"/>
              <a:cs typeface="Comic Sans MS"/>
              <a:sym typeface="Comic Sans MS"/>
            </a:endParaRPr>
          </a:p>
        </p:txBody>
      </p:sp>
      <p:sp>
        <p:nvSpPr>
          <p:cNvPr id="173" name="Google Shape;173;p28"/>
          <p:cNvSpPr txBox="1"/>
          <p:nvPr/>
        </p:nvSpPr>
        <p:spPr>
          <a:xfrm>
            <a:off x="3271500" y="3138471"/>
            <a:ext cx="18600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latin typeface="Comic Sans MS"/>
                <a:ea typeface="Comic Sans MS"/>
                <a:cs typeface="Comic Sans MS"/>
                <a:sym typeface="Comic Sans MS"/>
              </a:rPr>
              <a:t>      Cyber Security</a:t>
            </a:r>
            <a:endParaRPr sz="1300">
              <a:latin typeface="Comic Sans MS"/>
              <a:ea typeface="Comic Sans MS"/>
              <a:cs typeface="Comic Sans MS"/>
              <a:sym typeface="Comic Sans MS"/>
            </a:endParaRPr>
          </a:p>
          <a:p>
            <a:pPr indent="0" lvl="0" marL="0" rtl="0" algn="l">
              <a:spcBef>
                <a:spcPts val="0"/>
              </a:spcBef>
              <a:spcAft>
                <a:spcPts val="0"/>
              </a:spcAft>
              <a:buNone/>
            </a:pPr>
            <a:r>
              <a:rPr lang="ko" sz="900">
                <a:latin typeface="Comic Sans MS"/>
                <a:ea typeface="Comic Sans MS"/>
                <a:cs typeface="Comic Sans MS"/>
                <a:sym typeface="Comic Sans MS"/>
              </a:rPr>
              <a:t>cryptography, Web, Network, Secure Coding</a:t>
            </a:r>
            <a:endParaRPr sz="900">
              <a:latin typeface="Comic Sans MS"/>
              <a:ea typeface="Comic Sans MS"/>
              <a:cs typeface="Comic Sans MS"/>
              <a:sym typeface="Comic Sans MS"/>
            </a:endParaRPr>
          </a:p>
        </p:txBody>
      </p:sp>
      <p:sp>
        <p:nvSpPr>
          <p:cNvPr id="174" name="Google Shape;174;p28"/>
          <p:cNvSpPr/>
          <p:nvPr/>
        </p:nvSpPr>
        <p:spPr>
          <a:xfrm>
            <a:off x="93400" y="2293900"/>
            <a:ext cx="544550" cy="1422700"/>
          </a:xfrm>
          <a:prstGeom prst="flowChartPunchedTap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p:nvPr/>
        </p:nvSpPr>
        <p:spPr>
          <a:xfrm>
            <a:off x="4956138" y="1375175"/>
            <a:ext cx="1761000" cy="403200"/>
          </a:xfrm>
          <a:prstGeom prst="roundRect">
            <a:avLst>
              <a:gd fmla="val 16667" name="adj"/>
            </a:avLst>
          </a:prstGeom>
          <a:solidFill>
            <a:srgbClr val="C27BA0"/>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300">
                <a:latin typeface="Verdana"/>
                <a:ea typeface="Verdana"/>
                <a:cs typeface="Verdana"/>
                <a:sym typeface="Verdana"/>
              </a:rPr>
              <a:t>CMU Phase 1</a:t>
            </a:r>
            <a:endParaRPr sz="1300">
              <a:latin typeface="Verdana"/>
              <a:ea typeface="Verdana"/>
              <a:cs typeface="Verdana"/>
              <a:sym typeface="Verdana"/>
            </a:endParaRPr>
          </a:p>
          <a:p>
            <a:pPr indent="0" lvl="0" marL="0" rtl="0" algn="l">
              <a:spcBef>
                <a:spcPts val="0"/>
              </a:spcBef>
              <a:spcAft>
                <a:spcPts val="0"/>
              </a:spcAft>
              <a:buNone/>
            </a:pPr>
            <a:r>
              <a:rPr b="1" lang="ko" sz="1000">
                <a:latin typeface="Verdana"/>
                <a:ea typeface="Verdana"/>
                <a:cs typeface="Verdana"/>
                <a:sym typeface="Verdana"/>
              </a:rPr>
              <a:t>Jun `21</a:t>
            </a:r>
            <a:endParaRPr b="1" sz="1000">
              <a:latin typeface="Verdana"/>
              <a:ea typeface="Verdana"/>
              <a:cs typeface="Verdana"/>
              <a:sym typeface="Verdana"/>
            </a:endParaRPr>
          </a:p>
        </p:txBody>
      </p:sp>
      <p:cxnSp>
        <p:nvCxnSpPr>
          <p:cNvPr id="176" name="Google Shape;176;p28"/>
          <p:cNvCxnSpPr>
            <a:stCxn id="175" idx="2"/>
          </p:cNvCxnSpPr>
          <p:nvPr/>
        </p:nvCxnSpPr>
        <p:spPr>
          <a:xfrm>
            <a:off x="5836638" y="1778375"/>
            <a:ext cx="604200" cy="1104300"/>
          </a:xfrm>
          <a:prstGeom prst="straightConnector1">
            <a:avLst/>
          </a:prstGeom>
          <a:noFill/>
          <a:ln cap="flat" cmpd="sng" w="28575">
            <a:solidFill>
              <a:srgbClr val="741B47"/>
            </a:solidFill>
            <a:prstDash val="solid"/>
            <a:round/>
            <a:headEnd len="med" w="med" type="none"/>
            <a:tailEnd len="med" w="med" type="none"/>
          </a:ln>
        </p:spPr>
      </p:cxnSp>
      <p:cxnSp>
        <p:nvCxnSpPr>
          <p:cNvPr id="177" name="Google Shape;177;p28"/>
          <p:cNvCxnSpPr/>
          <p:nvPr/>
        </p:nvCxnSpPr>
        <p:spPr>
          <a:xfrm flipH="1" rot="10800000">
            <a:off x="5029916" y="2634613"/>
            <a:ext cx="1245600" cy="2100"/>
          </a:xfrm>
          <a:prstGeom prst="straightConnector1">
            <a:avLst/>
          </a:prstGeom>
          <a:noFill/>
          <a:ln cap="flat" cmpd="sng" w="9525">
            <a:solidFill>
              <a:srgbClr val="741B47"/>
            </a:solidFill>
            <a:prstDash val="solid"/>
            <a:round/>
            <a:headEnd len="med" w="med" type="none"/>
            <a:tailEnd len="med" w="med" type="none"/>
          </a:ln>
        </p:spPr>
      </p:cxnSp>
      <p:cxnSp>
        <p:nvCxnSpPr>
          <p:cNvPr id="178" name="Google Shape;178;p28"/>
          <p:cNvCxnSpPr/>
          <p:nvPr/>
        </p:nvCxnSpPr>
        <p:spPr>
          <a:xfrm flipH="1" rot="10800000">
            <a:off x="4713435" y="2087525"/>
            <a:ext cx="1288500" cy="3000"/>
          </a:xfrm>
          <a:prstGeom prst="straightConnector1">
            <a:avLst/>
          </a:prstGeom>
          <a:noFill/>
          <a:ln cap="flat" cmpd="sng" w="9525">
            <a:solidFill>
              <a:srgbClr val="741B47"/>
            </a:solidFill>
            <a:prstDash val="solid"/>
            <a:round/>
            <a:headEnd len="med" w="med" type="none"/>
            <a:tailEnd len="med" w="med" type="none"/>
          </a:ln>
        </p:spPr>
      </p:cxnSp>
      <p:sp>
        <p:nvSpPr>
          <p:cNvPr id="179" name="Google Shape;179;p28"/>
          <p:cNvSpPr txBox="1"/>
          <p:nvPr/>
        </p:nvSpPr>
        <p:spPr>
          <a:xfrm>
            <a:off x="4101144" y="1792175"/>
            <a:ext cx="19221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latin typeface="Comic Sans MS"/>
                <a:ea typeface="Comic Sans MS"/>
                <a:cs typeface="Comic Sans MS"/>
                <a:sym typeface="Comic Sans MS"/>
              </a:rPr>
              <a:t>Security Fundamental</a:t>
            </a:r>
            <a:endParaRPr sz="1300">
              <a:latin typeface="Comic Sans MS"/>
              <a:ea typeface="Comic Sans MS"/>
              <a:cs typeface="Comic Sans MS"/>
              <a:sym typeface="Comic Sans MS"/>
            </a:endParaRPr>
          </a:p>
          <a:p>
            <a:pPr indent="0" lvl="0" marL="0" rtl="0" algn="l">
              <a:spcBef>
                <a:spcPts val="0"/>
              </a:spcBef>
              <a:spcAft>
                <a:spcPts val="0"/>
              </a:spcAft>
              <a:buNone/>
            </a:pPr>
            <a:r>
              <a:rPr lang="ko" sz="900">
                <a:latin typeface="Comic Sans MS"/>
                <a:ea typeface="Comic Sans MS"/>
                <a:cs typeface="Comic Sans MS"/>
                <a:sym typeface="Comic Sans MS"/>
              </a:rPr>
              <a:t>vulnerability, SW engineering, secure coding</a:t>
            </a:r>
            <a:endParaRPr sz="900">
              <a:latin typeface="Comic Sans MS"/>
              <a:ea typeface="Comic Sans MS"/>
              <a:cs typeface="Comic Sans MS"/>
              <a:sym typeface="Comic Sans MS"/>
            </a:endParaRPr>
          </a:p>
        </p:txBody>
      </p:sp>
      <p:sp>
        <p:nvSpPr>
          <p:cNvPr id="180" name="Google Shape;180;p28"/>
          <p:cNvSpPr txBox="1"/>
          <p:nvPr/>
        </p:nvSpPr>
        <p:spPr>
          <a:xfrm>
            <a:off x="4472015" y="2344624"/>
            <a:ext cx="186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latin typeface="Comic Sans MS"/>
                <a:ea typeface="Comic Sans MS"/>
                <a:cs typeface="Comic Sans MS"/>
                <a:sym typeface="Comic Sans MS"/>
              </a:rPr>
              <a:t>      Studio Project</a:t>
            </a:r>
            <a:endParaRPr sz="1300">
              <a:latin typeface="Comic Sans MS"/>
              <a:ea typeface="Comic Sans MS"/>
              <a:cs typeface="Comic Sans MS"/>
              <a:sym typeface="Comic Sans MS"/>
            </a:endParaRPr>
          </a:p>
          <a:p>
            <a:pPr indent="0" lvl="0" marL="0" rtl="0" algn="l">
              <a:spcBef>
                <a:spcPts val="0"/>
              </a:spcBef>
              <a:spcAft>
                <a:spcPts val="0"/>
              </a:spcAft>
              <a:buNone/>
            </a:pPr>
            <a:r>
              <a:rPr lang="ko" sz="900">
                <a:latin typeface="Comic Sans MS"/>
                <a:ea typeface="Comic Sans MS"/>
                <a:cs typeface="Comic Sans MS"/>
                <a:sym typeface="Comic Sans MS"/>
              </a:rPr>
              <a:t>jetson nano, face recognition</a:t>
            </a:r>
            <a:endParaRPr sz="900">
              <a:latin typeface="Comic Sans MS"/>
              <a:ea typeface="Comic Sans MS"/>
              <a:cs typeface="Comic Sans MS"/>
              <a:sym typeface="Comic Sans MS"/>
            </a:endParaRPr>
          </a:p>
        </p:txBody>
      </p:sp>
      <p:cxnSp>
        <p:nvCxnSpPr>
          <p:cNvPr id="181" name="Google Shape;181;p28"/>
          <p:cNvCxnSpPr/>
          <p:nvPr/>
        </p:nvCxnSpPr>
        <p:spPr>
          <a:xfrm>
            <a:off x="6433175" y="2875214"/>
            <a:ext cx="1145700" cy="0"/>
          </a:xfrm>
          <a:prstGeom prst="straightConnector1">
            <a:avLst/>
          </a:prstGeom>
          <a:noFill/>
          <a:ln cap="flat" cmpd="sng" w="28575">
            <a:solidFill>
              <a:srgbClr val="741B47"/>
            </a:solidFill>
            <a:prstDash val="solid"/>
            <a:round/>
            <a:headEnd len="med" w="med" type="none"/>
            <a:tailEnd len="med" w="med" type="none"/>
          </a:ln>
        </p:spPr>
      </p:cxnSp>
      <p:sp>
        <p:nvSpPr>
          <p:cNvPr id="182" name="Google Shape;182;p28"/>
          <p:cNvSpPr/>
          <p:nvPr/>
        </p:nvSpPr>
        <p:spPr>
          <a:xfrm>
            <a:off x="5252025" y="3066000"/>
            <a:ext cx="2419800" cy="1767600"/>
          </a:xfrm>
          <a:prstGeom prst="roundRect">
            <a:avLst>
              <a:gd fmla="val 16667" name="adj"/>
            </a:avLst>
          </a:prstGeom>
          <a:solidFill>
            <a:srgbClr val="FFFF00">
              <a:alpha val="76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8"/>
          <p:cNvSpPr/>
          <p:nvPr/>
        </p:nvSpPr>
        <p:spPr>
          <a:xfrm>
            <a:off x="6034301" y="4254639"/>
            <a:ext cx="1502700" cy="403200"/>
          </a:xfrm>
          <a:prstGeom prst="roundRect">
            <a:avLst>
              <a:gd fmla="val 16667" name="adj"/>
            </a:avLst>
          </a:prstGeom>
          <a:solidFill>
            <a:srgbClr val="8E7CC3"/>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300">
                <a:latin typeface="Verdana"/>
                <a:ea typeface="Verdana"/>
                <a:cs typeface="Verdana"/>
                <a:sym typeface="Verdana"/>
              </a:rPr>
              <a:t>CMU Phase 2</a:t>
            </a:r>
            <a:endParaRPr sz="1300">
              <a:latin typeface="Verdana"/>
              <a:ea typeface="Verdana"/>
              <a:cs typeface="Verdana"/>
              <a:sym typeface="Verdana"/>
            </a:endParaRPr>
          </a:p>
          <a:p>
            <a:pPr indent="0" lvl="0" marL="0" rtl="0" algn="l">
              <a:spcBef>
                <a:spcPts val="0"/>
              </a:spcBef>
              <a:spcAft>
                <a:spcPts val="0"/>
              </a:spcAft>
              <a:buNone/>
            </a:pPr>
            <a:r>
              <a:rPr b="1" lang="ko" sz="1000">
                <a:latin typeface="Verdana"/>
                <a:ea typeface="Verdana"/>
                <a:cs typeface="Verdana"/>
                <a:sym typeface="Verdana"/>
              </a:rPr>
              <a:t>Jun `21</a:t>
            </a:r>
            <a:endParaRPr b="1" sz="1000">
              <a:latin typeface="Verdana"/>
              <a:ea typeface="Verdana"/>
              <a:cs typeface="Verdana"/>
              <a:sym typeface="Verdana"/>
            </a:endParaRPr>
          </a:p>
        </p:txBody>
      </p:sp>
      <p:cxnSp>
        <p:nvCxnSpPr>
          <p:cNvPr id="184" name="Google Shape;184;p28"/>
          <p:cNvCxnSpPr>
            <a:endCxn id="183" idx="0"/>
          </p:cNvCxnSpPr>
          <p:nvPr/>
        </p:nvCxnSpPr>
        <p:spPr>
          <a:xfrm flipH="1">
            <a:off x="6785651" y="3156039"/>
            <a:ext cx="390900" cy="1098600"/>
          </a:xfrm>
          <a:prstGeom prst="straightConnector1">
            <a:avLst/>
          </a:prstGeom>
          <a:noFill/>
          <a:ln cap="flat" cmpd="sng" w="28575">
            <a:solidFill>
              <a:srgbClr val="20124D"/>
            </a:solidFill>
            <a:prstDash val="solid"/>
            <a:round/>
            <a:headEnd len="med" w="med" type="none"/>
            <a:tailEnd len="med" w="med" type="none"/>
          </a:ln>
        </p:spPr>
      </p:cxnSp>
      <p:cxnSp>
        <p:nvCxnSpPr>
          <p:cNvPr id="185" name="Google Shape;185;p28"/>
          <p:cNvCxnSpPr/>
          <p:nvPr/>
        </p:nvCxnSpPr>
        <p:spPr>
          <a:xfrm flipH="1" rot="10800000">
            <a:off x="5843074" y="3427315"/>
            <a:ext cx="1236600" cy="7500"/>
          </a:xfrm>
          <a:prstGeom prst="straightConnector1">
            <a:avLst/>
          </a:prstGeom>
          <a:noFill/>
          <a:ln cap="flat" cmpd="sng" w="9525">
            <a:solidFill>
              <a:srgbClr val="20124D"/>
            </a:solidFill>
            <a:prstDash val="solid"/>
            <a:round/>
            <a:headEnd len="med" w="med" type="none"/>
            <a:tailEnd len="med" w="med" type="none"/>
          </a:ln>
        </p:spPr>
      </p:cxnSp>
      <p:cxnSp>
        <p:nvCxnSpPr>
          <p:cNvPr id="186" name="Google Shape;186;p28"/>
          <p:cNvCxnSpPr/>
          <p:nvPr/>
        </p:nvCxnSpPr>
        <p:spPr>
          <a:xfrm flipH="1" rot="10800000">
            <a:off x="5645832" y="3964990"/>
            <a:ext cx="1236600" cy="7500"/>
          </a:xfrm>
          <a:prstGeom prst="straightConnector1">
            <a:avLst/>
          </a:prstGeom>
          <a:noFill/>
          <a:ln cap="flat" cmpd="sng" w="9525">
            <a:solidFill>
              <a:srgbClr val="20124D"/>
            </a:solidFill>
            <a:prstDash val="solid"/>
            <a:round/>
            <a:headEnd len="med" w="med" type="none"/>
            <a:tailEnd len="med" w="med" type="none"/>
          </a:ln>
        </p:spPr>
      </p:cxnSp>
      <p:sp>
        <p:nvSpPr>
          <p:cNvPr id="187" name="Google Shape;187;p28"/>
          <p:cNvSpPr txBox="1"/>
          <p:nvPr/>
        </p:nvSpPr>
        <p:spPr>
          <a:xfrm>
            <a:off x="5334724" y="3134725"/>
            <a:ext cx="17610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latin typeface="Comic Sans MS"/>
                <a:ea typeface="Comic Sans MS"/>
                <a:cs typeface="Comic Sans MS"/>
                <a:sym typeface="Comic Sans MS"/>
              </a:rPr>
              <a:t>Security Testing</a:t>
            </a:r>
            <a:endParaRPr sz="1300">
              <a:latin typeface="Comic Sans MS"/>
              <a:ea typeface="Comic Sans MS"/>
              <a:cs typeface="Comic Sans MS"/>
              <a:sym typeface="Comic Sans MS"/>
            </a:endParaRPr>
          </a:p>
          <a:p>
            <a:pPr indent="0" lvl="0" marL="0" rtl="0" algn="l">
              <a:spcBef>
                <a:spcPts val="0"/>
              </a:spcBef>
              <a:spcAft>
                <a:spcPts val="0"/>
              </a:spcAft>
              <a:buNone/>
            </a:pPr>
            <a:r>
              <a:rPr lang="ko" sz="900">
                <a:latin typeface="Comic Sans MS"/>
                <a:ea typeface="Comic Sans MS"/>
                <a:cs typeface="Comic Sans MS"/>
                <a:sym typeface="Comic Sans MS"/>
              </a:rPr>
              <a:t>secure coding 2, exploitation, penetration, tools</a:t>
            </a:r>
            <a:endParaRPr sz="900">
              <a:latin typeface="Comic Sans MS"/>
              <a:ea typeface="Comic Sans MS"/>
              <a:cs typeface="Comic Sans MS"/>
              <a:sym typeface="Comic Sans MS"/>
            </a:endParaRPr>
          </a:p>
        </p:txBody>
      </p:sp>
      <p:sp>
        <p:nvSpPr>
          <p:cNvPr id="188" name="Google Shape;188;p28"/>
          <p:cNvSpPr txBox="1"/>
          <p:nvPr/>
        </p:nvSpPr>
        <p:spPr>
          <a:xfrm>
            <a:off x="5245725" y="3684023"/>
            <a:ext cx="1710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latin typeface="Comic Sans MS"/>
                <a:ea typeface="Comic Sans MS"/>
                <a:cs typeface="Comic Sans MS"/>
                <a:sym typeface="Comic Sans MS"/>
              </a:rPr>
              <a:t>      Studio Project</a:t>
            </a:r>
            <a:endParaRPr sz="1300">
              <a:latin typeface="Comic Sans MS"/>
              <a:ea typeface="Comic Sans MS"/>
              <a:cs typeface="Comic Sans MS"/>
              <a:sym typeface="Comic Sans MS"/>
            </a:endParaRPr>
          </a:p>
          <a:p>
            <a:pPr indent="0" lvl="0" marL="0" rtl="0" algn="l">
              <a:spcBef>
                <a:spcPts val="0"/>
              </a:spcBef>
              <a:spcAft>
                <a:spcPts val="0"/>
              </a:spcAft>
              <a:buNone/>
            </a:pPr>
            <a:r>
              <a:rPr lang="ko" sz="900">
                <a:latin typeface="Comic Sans MS"/>
                <a:ea typeface="Comic Sans MS"/>
                <a:cs typeface="Comic Sans MS"/>
                <a:sym typeface="Comic Sans MS"/>
              </a:rPr>
              <a:t>     Project evaluation</a:t>
            </a:r>
            <a:endParaRPr sz="900">
              <a:latin typeface="Comic Sans MS"/>
              <a:ea typeface="Comic Sans MS"/>
              <a:cs typeface="Comic Sans MS"/>
              <a:sym typeface="Comic Sans MS"/>
            </a:endParaRPr>
          </a:p>
        </p:txBody>
      </p:sp>
      <p:cxnSp>
        <p:nvCxnSpPr>
          <p:cNvPr id="189" name="Google Shape;189;p28"/>
          <p:cNvCxnSpPr/>
          <p:nvPr/>
        </p:nvCxnSpPr>
        <p:spPr>
          <a:xfrm rot="10800000">
            <a:off x="7169100" y="3163475"/>
            <a:ext cx="402000" cy="0"/>
          </a:xfrm>
          <a:prstGeom prst="straightConnector1">
            <a:avLst/>
          </a:prstGeom>
          <a:noFill/>
          <a:ln cap="flat" cmpd="sng" w="28575">
            <a:solidFill>
              <a:srgbClr val="20124D"/>
            </a:solidFill>
            <a:prstDash val="solid"/>
            <a:round/>
            <a:headEnd len="med" w="med" type="none"/>
            <a:tailEnd len="med" w="med" type="none"/>
          </a:ln>
        </p:spPr>
      </p:cxnSp>
      <p:sp>
        <p:nvSpPr>
          <p:cNvPr id="190" name="Google Shape;190;p28"/>
          <p:cNvSpPr txBox="1"/>
          <p:nvPr/>
        </p:nvSpPr>
        <p:spPr>
          <a:xfrm>
            <a:off x="-149275" y="2793600"/>
            <a:ext cx="102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latin typeface="Impact"/>
                <a:ea typeface="Impact"/>
                <a:cs typeface="Impact"/>
                <a:sym typeface="Impact"/>
              </a:rPr>
              <a:t>5verFlow</a:t>
            </a:r>
            <a:endParaRPr>
              <a:latin typeface="Impact"/>
              <a:ea typeface="Impact"/>
              <a:cs typeface="Impact"/>
              <a:sym typeface="Impact"/>
            </a:endParaRPr>
          </a:p>
        </p:txBody>
      </p:sp>
      <p:sp>
        <p:nvSpPr>
          <p:cNvPr id="191" name="Google Shape;19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Secure Design - Input Validation</a:t>
            </a:r>
            <a:endParaRPr/>
          </a:p>
        </p:txBody>
      </p:sp>
      <p:sp>
        <p:nvSpPr>
          <p:cNvPr id="719" name="Google Shape;719;p64"/>
          <p:cNvSpPr/>
          <p:nvPr/>
        </p:nvSpPr>
        <p:spPr>
          <a:xfrm>
            <a:off x="6520025" y="3628550"/>
            <a:ext cx="2457300" cy="1517400"/>
          </a:xfrm>
          <a:prstGeom prst="wedgeRectCallout">
            <a:avLst>
              <a:gd fmla="val -54818" name="adj1"/>
              <a:gd fmla="val 2073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000000"/>
                </a:solidFill>
              </a:rPr>
              <a:t>Threat 2 </a:t>
            </a:r>
            <a:r>
              <a:rPr lang="ko" sz="1000">
                <a:solidFill>
                  <a:srgbClr val="000000"/>
                </a:solidFill>
                <a:highlight>
                  <a:srgbClr val="FFFFFF"/>
                </a:highlight>
              </a:rPr>
              <a:t>Attacker tries to force the stack overflow using invalid input and inject the executable code. e.g. user name, ip address</a:t>
            </a:r>
            <a:endParaRPr sz="1000">
              <a:solidFill>
                <a:srgbClr val="000000"/>
              </a:solidFill>
              <a:highlight>
                <a:srgbClr val="FFFFFF"/>
              </a:highlight>
            </a:endParaRPr>
          </a:p>
          <a:p>
            <a:pPr indent="0" lvl="0" marL="0" rtl="0" algn="l">
              <a:spcBef>
                <a:spcPts val="0"/>
              </a:spcBef>
              <a:spcAft>
                <a:spcPts val="0"/>
              </a:spcAft>
              <a:buNone/>
            </a:pPr>
            <a:r>
              <a:rPr lang="ko">
                <a:solidFill>
                  <a:srgbClr val="000000"/>
                </a:solidFill>
                <a:highlight>
                  <a:srgbClr val="FFFFFF"/>
                </a:highlight>
              </a:rPr>
              <a:t>Vulnerability 2</a:t>
            </a:r>
            <a:r>
              <a:rPr lang="ko" sz="1000">
                <a:solidFill>
                  <a:srgbClr val="000000"/>
                </a:solidFill>
                <a:highlight>
                  <a:srgbClr val="FFFFFF"/>
                </a:highlight>
              </a:rPr>
              <a:t> Application is implemented with C/C++, which has string functions that are vulnerable to overflow, and do not check input size and format.</a:t>
            </a:r>
            <a:endParaRPr/>
          </a:p>
        </p:txBody>
      </p:sp>
      <p:sp>
        <p:nvSpPr>
          <p:cNvPr id="720" name="Google Shape;720;p64"/>
          <p:cNvSpPr/>
          <p:nvPr/>
        </p:nvSpPr>
        <p:spPr>
          <a:xfrm>
            <a:off x="6520025" y="2966447"/>
            <a:ext cx="2457300" cy="662100"/>
          </a:xfrm>
          <a:prstGeom prst="wedgeRectCallout">
            <a:avLst>
              <a:gd fmla="val -18486" name="adj1"/>
              <a:gd fmla="val 61332"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a:t>Mitigation 2 </a:t>
            </a:r>
            <a:r>
              <a:rPr lang="ko" sz="1000"/>
              <a:t>Application checks if input is valid or not and use functions that restrict the number of bytes</a:t>
            </a:r>
            <a:endParaRPr sz="1000"/>
          </a:p>
        </p:txBody>
      </p:sp>
      <p:pic>
        <p:nvPicPr>
          <p:cNvPr id="721" name="Google Shape;721;p64"/>
          <p:cNvPicPr preferRelativeResize="0"/>
          <p:nvPr/>
        </p:nvPicPr>
        <p:blipFill>
          <a:blip r:embed="rId3">
            <a:alphaModFix/>
          </a:blip>
          <a:stretch>
            <a:fillRect/>
          </a:stretch>
        </p:blipFill>
        <p:spPr>
          <a:xfrm>
            <a:off x="403950" y="2716475"/>
            <a:ext cx="5610701" cy="2015675"/>
          </a:xfrm>
          <a:prstGeom prst="rect">
            <a:avLst/>
          </a:prstGeom>
          <a:noFill/>
          <a:ln>
            <a:noFill/>
          </a:ln>
        </p:spPr>
      </p:pic>
      <p:sp>
        <p:nvSpPr>
          <p:cNvPr id="722" name="Google Shape;722;p64"/>
          <p:cNvSpPr/>
          <p:nvPr/>
        </p:nvSpPr>
        <p:spPr>
          <a:xfrm>
            <a:off x="5063625" y="4057826"/>
            <a:ext cx="1323216" cy="1051488"/>
          </a:xfrm>
          <a:prstGeom prst="irregularSeal1">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Attack!</a:t>
            </a:r>
            <a:endParaRPr/>
          </a:p>
        </p:txBody>
      </p:sp>
      <p:sp>
        <p:nvSpPr>
          <p:cNvPr id="723" name="Google Shape;723;p64"/>
          <p:cNvSpPr/>
          <p:nvPr/>
        </p:nvSpPr>
        <p:spPr>
          <a:xfrm>
            <a:off x="403950" y="1259300"/>
            <a:ext cx="2771100" cy="1211100"/>
          </a:xfrm>
          <a:prstGeom prst="wedgeRectCallout">
            <a:avLst>
              <a:gd fmla="val 56672" name="adj1"/>
              <a:gd fmla="val 41224"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Threat 1 </a:t>
            </a:r>
            <a:r>
              <a:rPr lang="ko" sz="1000">
                <a:solidFill>
                  <a:srgbClr val="000000"/>
                </a:solidFill>
                <a:highlight>
                  <a:srgbClr val="FFFFFF"/>
                </a:highlight>
              </a:rPr>
              <a:t>Attacker tries to </a:t>
            </a:r>
            <a:r>
              <a:rPr lang="ko" sz="1000">
                <a:highlight>
                  <a:srgbClr val="FFFFFF"/>
                </a:highlight>
              </a:rPr>
              <a:t>tamper the data transmitted from Jetson Nano to client program</a:t>
            </a:r>
            <a:endParaRPr sz="1000">
              <a:highlight>
                <a:srgbClr val="FFFFFF"/>
              </a:highlight>
            </a:endParaRPr>
          </a:p>
          <a:p>
            <a:pPr indent="0" lvl="0" marL="0" rtl="0" algn="l">
              <a:spcBef>
                <a:spcPts val="0"/>
              </a:spcBef>
              <a:spcAft>
                <a:spcPts val="0"/>
              </a:spcAft>
              <a:buNone/>
            </a:pPr>
            <a:r>
              <a:rPr lang="ko" sz="1000">
                <a:highlight>
                  <a:srgbClr val="FFFFFF"/>
                </a:highlight>
              </a:rPr>
              <a:t> e.g. invalid image header of JPEG format</a:t>
            </a:r>
            <a:endParaRPr sz="1000">
              <a:solidFill>
                <a:srgbClr val="000000"/>
              </a:solidFill>
              <a:highlight>
                <a:srgbClr val="FFFFFF"/>
              </a:highlight>
            </a:endParaRPr>
          </a:p>
          <a:p>
            <a:pPr indent="0" lvl="0" marL="0" rtl="0" algn="l">
              <a:spcBef>
                <a:spcPts val="0"/>
              </a:spcBef>
              <a:spcAft>
                <a:spcPts val="0"/>
              </a:spcAft>
              <a:buNone/>
            </a:pPr>
            <a:r>
              <a:rPr lang="ko">
                <a:solidFill>
                  <a:srgbClr val="000000"/>
                </a:solidFill>
                <a:highlight>
                  <a:srgbClr val="FFFFFF"/>
                </a:highlight>
              </a:rPr>
              <a:t>Vulnerability</a:t>
            </a:r>
            <a:r>
              <a:rPr lang="ko">
                <a:highlight>
                  <a:srgbClr val="FFFFFF"/>
                </a:highlight>
              </a:rPr>
              <a:t> 1</a:t>
            </a:r>
            <a:r>
              <a:rPr lang="ko" sz="1000">
                <a:solidFill>
                  <a:srgbClr val="000000"/>
                </a:solidFill>
                <a:highlight>
                  <a:srgbClr val="FFFFFF"/>
                </a:highlight>
              </a:rPr>
              <a:t> Data </a:t>
            </a:r>
            <a:r>
              <a:rPr lang="ko" sz="1000">
                <a:highlight>
                  <a:srgbClr val="FFFFFF"/>
                </a:highlight>
              </a:rPr>
              <a:t>transmitted from</a:t>
            </a:r>
            <a:r>
              <a:rPr lang="ko" sz="1000">
                <a:solidFill>
                  <a:srgbClr val="000000"/>
                </a:solidFill>
                <a:highlight>
                  <a:srgbClr val="FFFFFF"/>
                </a:highlight>
              </a:rPr>
              <a:t> Jeson Nano can</a:t>
            </a:r>
            <a:r>
              <a:rPr lang="ko" sz="1000">
                <a:highlight>
                  <a:srgbClr val="FFFFFF"/>
                </a:highlight>
              </a:rPr>
              <a:t> be tampered. </a:t>
            </a:r>
            <a:endParaRPr sz="1000">
              <a:solidFill>
                <a:srgbClr val="000000"/>
              </a:solidFill>
              <a:highlight>
                <a:srgbClr val="FFFFFF"/>
              </a:highlight>
            </a:endParaRPr>
          </a:p>
        </p:txBody>
      </p:sp>
      <p:sp>
        <p:nvSpPr>
          <p:cNvPr id="724" name="Google Shape;724;p64"/>
          <p:cNvSpPr/>
          <p:nvPr/>
        </p:nvSpPr>
        <p:spPr>
          <a:xfrm>
            <a:off x="3062425" y="2281625"/>
            <a:ext cx="1323216" cy="1088154"/>
          </a:xfrm>
          <a:prstGeom prst="irregularSeal1">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Attack!</a:t>
            </a:r>
            <a:endParaRPr/>
          </a:p>
        </p:txBody>
      </p:sp>
      <p:sp>
        <p:nvSpPr>
          <p:cNvPr id="725" name="Google Shape;725;p64"/>
          <p:cNvSpPr/>
          <p:nvPr/>
        </p:nvSpPr>
        <p:spPr>
          <a:xfrm>
            <a:off x="3306625" y="1263125"/>
            <a:ext cx="2673000" cy="821400"/>
          </a:xfrm>
          <a:prstGeom prst="wedgeRectCallout">
            <a:avLst>
              <a:gd fmla="val -53071" name="adj1"/>
              <a:gd fmla="val -20986"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a:t>Mitigation 1 </a:t>
            </a:r>
            <a:r>
              <a:rPr lang="ko" sz="1000"/>
              <a:t>Check the image format of received data is valid to JPEG.</a:t>
            </a:r>
            <a:endParaRPr sz="1000"/>
          </a:p>
        </p:txBody>
      </p:sp>
      <p:sp>
        <p:nvSpPr>
          <p:cNvPr id="726" name="Google Shape;726;p64"/>
          <p:cNvSpPr/>
          <p:nvPr/>
        </p:nvSpPr>
        <p:spPr>
          <a:xfrm>
            <a:off x="5893875" y="1263125"/>
            <a:ext cx="2673000" cy="821400"/>
          </a:xfrm>
          <a:prstGeom prst="wedgeRectCallout">
            <a:avLst>
              <a:gd fmla="val -53071" name="adj1"/>
              <a:gd fmla="val -20986" name="adj2"/>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ko"/>
              <a:t>How to </a:t>
            </a:r>
            <a:endParaRPr/>
          </a:p>
          <a:p>
            <a:pPr indent="0" lvl="0" marL="0" rtl="0" algn="l">
              <a:spcBef>
                <a:spcPts val="0"/>
              </a:spcBef>
              <a:spcAft>
                <a:spcPts val="0"/>
              </a:spcAft>
              <a:buNone/>
            </a:pPr>
            <a:r>
              <a:rPr lang="ko" sz="1000">
                <a:solidFill>
                  <a:schemeClr val="dk1"/>
                </a:solidFill>
                <a:highlight>
                  <a:srgbClr val="FFFFFF"/>
                </a:highlight>
              </a:rPr>
              <a:t>JPEG header check by parsing SOI (Start of Image) and EOI (End Of Image</a:t>
            </a:r>
            <a:r>
              <a:rPr lang="ko" sz="1000">
                <a:solidFill>
                  <a:schemeClr val="dk1"/>
                </a:solidFill>
                <a:highlight>
                  <a:schemeClr val="lt1"/>
                </a:highlight>
              </a:rPr>
              <a:t>)</a:t>
            </a:r>
            <a:r>
              <a:rPr lang="ko" sz="1000">
                <a:solidFill>
                  <a:schemeClr val="dk1"/>
                </a:solidFill>
                <a:highlight>
                  <a:srgbClr val="FFFFFF"/>
                </a:highlight>
              </a:rPr>
              <a:t> bytes which have fixed values. </a:t>
            </a:r>
            <a:endParaRPr sz="1000">
              <a:solidFill>
                <a:schemeClr val="dk1"/>
              </a:solidFill>
              <a:highlight>
                <a:srgbClr val="FFFFFF"/>
              </a:highlight>
            </a:endParaRPr>
          </a:p>
          <a:p>
            <a:pPr indent="0" lvl="0" marL="0" rtl="0" algn="l">
              <a:spcBef>
                <a:spcPts val="0"/>
              </a:spcBef>
              <a:spcAft>
                <a:spcPts val="0"/>
              </a:spcAft>
              <a:buNone/>
            </a:pPr>
            <a:r>
              <a:t/>
            </a:r>
            <a:endParaRPr sz="1000">
              <a:solidFill>
                <a:srgbClr val="000000"/>
              </a:solidFill>
              <a:highlight>
                <a:srgbClr val="FFFFFF"/>
              </a:highlight>
            </a:endParaRPr>
          </a:p>
          <a:p>
            <a:pPr indent="0" lvl="0" marL="0" rtl="0" algn="l">
              <a:spcBef>
                <a:spcPts val="0"/>
              </a:spcBef>
              <a:spcAft>
                <a:spcPts val="0"/>
              </a:spcAft>
              <a:buNone/>
            </a:pPr>
            <a:r>
              <a:t/>
            </a:r>
            <a:endParaRPr sz="1000">
              <a:solidFill>
                <a:srgbClr val="000000"/>
              </a:solidFill>
              <a:highlight>
                <a:srgbClr val="FFFFFF"/>
              </a:highlight>
            </a:endParaRPr>
          </a:p>
          <a:p>
            <a:pPr indent="0" lvl="0" marL="0" rtl="0" algn="l">
              <a:spcBef>
                <a:spcPts val="0"/>
              </a:spcBef>
              <a:spcAft>
                <a:spcPts val="0"/>
              </a:spcAft>
              <a:buNone/>
            </a:pPr>
            <a:r>
              <a:t/>
            </a:r>
            <a:endParaRPr sz="1000">
              <a:solidFill>
                <a:srgbClr val="000000"/>
              </a:solidFill>
              <a:highlight>
                <a:srgbClr val="FFFFFF"/>
              </a:highlight>
            </a:endParaRPr>
          </a:p>
        </p:txBody>
      </p:sp>
      <p:sp>
        <p:nvSpPr>
          <p:cNvPr id="727" name="Google Shape;727;p64"/>
          <p:cNvSpPr txBox="1"/>
          <p:nvPr/>
        </p:nvSpPr>
        <p:spPr>
          <a:xfrm>
            <a:off x="4884475" y="573425"/>
            <a:ext cx="39480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Phase 1 Review</a:t>
            </a:r>
            <a:endParaRPr sz="2000">
              <a:solidFill>
                <a:srgbClr val="595959"/>
              </a:solidFill>
            </a:endParaRPr>
          </a:p>
        </p:txBody>
      </p:sp>
      <p:sp>
        <p:nvSpPr>
          <p:cNvPr id="728" name="Google Shape;728;p64"/>
          <p:cNvSpPr/>
          <p:nvPr/>
        </p:nvSpPr>
        <p:spPr>
          <a:xfrm>
            <a:off x="6520025" y="2144503"/>
            <a:ext cx="2457300" cy="821400"/>
          </a:xfrm>
          <a:prstGeom prst="wedgeRectCallout">
            <a:avLst>
              <a:gd fmla="val -18736" name="adj1"/>
              <a:gd fmla="val 57916" name="adj2"/>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ko"/>
              <a:t>How to </a:t>
            </a:r>
            <a:endParaRPr/>
          </a:p>
          <a:p>
            <a:pPr indent="0" lvl="0" marL="0" rtl="0" algn="l">
              <a:spcBef>
                <a:spcPts val="0"/>
              </a:spcBef>
              <a:spcAft>
                <a:spcPts val="0"/>
              </a:spcAft>
              <a:buNone/>
            </a:pPr>
            <a:r>
              <a:rPr lang="ko" sz="1000">
                <a:solidFill>
                  <a:schemeClr val="dk1"/>
                </a:solidFill>
                <a:highlight>
                  <a:srgbClr val="FFFFFF"/>
                </a:highlight>
              </a:rPr>
              <a:t>Checking the input validity while in typing on the edit box of client program and deny input when violate rules</a:t>
            </a:r>
            <a:endParaRPr sz="1000">
              <a:solidFill>
                <a:schemeClr val="dk1"/>
              </a:solidFill>
              <a:highlight>
                <a:srgbClr val="FFFFFF"/>
              </a:highlight>
            </a:endParaRPr>
          </a:p>
          <a:p>
            <a:pPr indent="0" lvl="0" marL="0" rtl="0" algn="l">
              <a:spcBef>
                <a:spcPts val="0"/>
              </a:spcBef>
              <a:spcAft>
                <a:spcPts val="0"/>
              </a:spcAft>
              <a:buNone/>
            </a:pPr>
            <a:r>
              <a:t/>
            </a:r>
            <a:endParaRPr sz="1000">
              <a:solidFill>
                <a:srgbClr val="000000"/>
              </a:solidFill>
              <a:highlight>
                <a:srgbClr val="FFFFFF"/>
              </a:highlight>
            </a:endParaRPr>
          </a:p>
          <a:p>
            <a:pPr indent="0" lvl="0" marL="0" rtl="0" algn="l">
              <a:spcBef>
                <a:spcPts val="0"/>
              </a:spcBef>
              <a:spcAft>
                <a:spcPts val="0"/>
              </a:spcAft>
              <a:buNone/>
            </a:pPr>
            <a:r>
              <a:t/>
            </a:r>
            <a:endParaRPr sz="1000">
              <a:solidFill>
                <a:srgbClr val="000000"/>
              </a:solidFill>
              <a:highlight>
                <a:srgbClr val="FFFFFF"/>
              </a:highlight>
            </a:endParaRPr>
          </a:p>
          <a:p>
            <a:pPr indent="0" lvl="0" marL="0" rtl="0" algn="l">
              <a:spcBef>
                <a:spcPts val="0"/>
              </a:spcBef>
              <a:spcAft>
                <a:spcPts val="0"/>
              </a:spcAft>
              <a:buNone/>
            </a:pPr>
            <a:r>
              <a:t/>
            </a:r>
            <a:endParaRPr sz="1000">
              <a:solidFill>
                <a:srgbClr val="000000"/>
              </a:solidFill>
              <a:highlight>
                <a:srgbClr val="FFFFFF"/>
              </a:highlight>
            </a:endParaRPr>
          </a:p>
        </p:txBody>
      </p:sp>
      <p:sp>
        <p:nvSpPr>
          <p:cNvPr id="729" name="Google Shape;729;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Secure Design - Secure Data Transmission</a:t>
            </a:r>
            <a:endParaRPr/>
          </a:p>
        </p:txBody>
      </p:sp>
      <p:sp>
        <p:nvSpPr>
          <p:cNvPr id="735" name="Google Shape;735;p65"/>
          <p:cNvSpPr txBox="1"/>
          <p:nvPr/>
        </p:nvSpPr>
        <p:spPr>
          <a:xfrm>
            <a:off x="4884475" y="573425"/>
            <a:ext cx="39480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 Phase 1 Review</a:t>
            </a:r>
            <a:endParaRPr sz="2000">
              <a:solidFill>
                <a:schemeClr val="dk2"/>
              </a:solidFill>
            </a:endParaRPr>
          </a:p>
        </p:txBody>
      </p:sp>
      <p:pic>
        <p:nvPicPr>
          <p:cNvPr id="736" name="Google Shape;736;p65"/>
          <p:cNvPicPr preferRelativeResize="0"/>
          <p:nvPr/>
        </p:nvPicPr>
        <p:blipFill>
          <a:blip r:embed="rId3">
            <a:alphaModFix/>
          </a:blip>
          <a:stretch>
            <a:fillRect/>
          </a:stretch>
        </p:blipFill>
        <p:spPr>
          <a:xfrm>
            <a:off x="769675" y="2413050"/>
            <a:ext cx="5610701" cy="2015675"/>
          </a:xfrm>
          <a:prstGeom prst="rect">
            <a:avLst/>
          </a:prstGeom>
          <a:noFill/>
          <a:ln>
            <a:noFill/>
          </a:ln>
        </p:spPr>
      </p:pic>
      <p:sp>
        <p:nvSpPr>
          <p:cNvPr id="737" name="Google Shape;737;p65"/>
          <p:cNvSpPr/>
          <p:nvPr/>
        </p:nvSpPr>
        <p:spPr>
          <a:xfrm>
            <a:off x="4174500" y="1066025"/>
            <a:ext cx="4802700" cy="841500"/>
          </a:xfrm>
          <a:prstGeom prst="wedgeRectCallout">
            <a:avLst>
              <a:gd fmla="val -55058" name="adj1"/>
              <a:gd fmla="val 43141"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Threat 1 </a:t>
            </a:r>
            <a:r>
              <a:rPr lang="ko" sz="1000">
                <a:solidFill>
                  <a:srgbClr val="000000"/>
                </a:solidFill>
                <a:highlight>
                  <a:srgbClr val="FFFFFF"/>
                </a:highlight>
              </a:rPr>
              <a:t>Attacker connects on the same network and tr</a:t>
            </a:r>
            <a:r>
              <a:rPr lang="ko" sz="1000">
                <a:highlight>
                  <a:srgbClr val="FFFFFF"/>
                </a:highlight>
              </a:rPr>
              <a:t>ies</a:t>
            </a:r>
            <a:r>
              <a:rPr lang="ko" sz="1000">
                <a:solidFill>
                  <a:srgbClr val="000000"/>
                </a:solidFill>
                <a:highlight>
                  <a:srgbClr val="FFFFFF"/>
                </a:highlight>
              </a:rPr>
              <a:t> sniffing data between Jetson Nano and User Application. Attacker wants to </a:t>
            </a:r>
            <a:r>
              <a:rPr lang="ko" sz="1000">
                <a:highlight>
                  <a:srgbClr val="FFFFFF"/>
                </a:highlight>
              </a:rPr>
              <a:t>get</a:t>
            </a:r>
            <a:r>
              <a:rPr lang="ko" sz="1000">
                <a:solidFill>
                  <a:srgbClr val="000000"/>
                </a:solidFill>
                <a:highlight>
                  <a:srgbClr val="FFFFFF"/>
                </a:highlight>
              </a:rPr>
              <a:t> secure information, e.g. password, or change the data e.g. face data.</a:t>
            </a:r>
            <a:endParaRPr sz="1000">
              <a:solidFill>
                <a:srgbClr val="000000"/>
              </a:solidFill>
              <a:highlight>
                <a:srgbClr val="FFFFFF"/>
              </a:highlight>
            </a:endParaRPr>
          </a:p>
          <a:p>
            <a:pPr indent="0" lvl="0" marL="0" rtl="0" algn="l">
              <a:spcBef>
                <a:spcPts val="0"/>
              </a:spcBef>
              <a:spcAft>
                <a:spcPts val="0"/>
              </a:spcAft>
              <a:buNone/>
            </a:pPr>
            <a:r>
              <a:rPr lang="ko">
                <a:solidFill>
                  <a:srgbClr val="000000"/>
                </a:solidFill>
                <a:highlight>
                  <a:srgbClr val="FFFFFF"/>
                </a:highlight>
              </a:rPr>
              <a:t>Vulnerability</a:t>
            </a:r>
            <a:r>
              <a:rPr lang="ko">
                <a:highlight>
                  <a:srgbClr val="FFFFFF"/>
                </a:highlight>
              </a:rPr>
              <a:t> 1</a:t>
            </a:r>
            <a:r>
              <a:rPr lang="ko" sz="1000">
                <a:solidFill>
                  <a:srgbClr val="000000"/>
                </a:solidFill>
                <a:highlight>
                  <a:srgbClr val="FFFFFF"/>
                </a:highlight>
              </a:rPr>
              <a:t> </a:t>
            </a:r>
            <a:r>
              <a:rPr lang="ko" sz="1000">
                <a:highlight>
                  <a:srgbClr val="FFFFFF"/>
                </a:highlight>
              </a:rPr>
              <a:t>Currently,</a:t>
            </a:r>
            <a:r>
              <a:rPr lang="ko" sz="1000">
                <a:solidFill>
                  <a:srgbClr val="000000"/>
                </a:solidFill>
                <a:highlight>
                  <a:srgbClr val="FFFFFF"/>
                </a:highlight>
              </a:rPr>
              <a:t> connection is not secur</a:t>
            </a:r>
            <a:r>
              <a:rPr lang="ko" sz="1000">
                <a:highlight>
                  <a:srgbClr val="FFFFFF"/>
                </a:highlight>
              </a:rPr>
              <a:t>e</a:t>
            </a:r>
            <a:r>
              <a:rPr lang="ko" sz="1000">
                <a:solidFill>
                  <a:srgbClr val="000000"/>
                </a:solidFill>
                <a:highlight>
                  <a:srgbClr val="FFFFFF"/>
                </a:highlight>
              </a:rPr>
              <a:t> and data is not encrypted.</a:t>
            </a:r>
            <a:endParaRPr sz="1000">
              <a:solidFill>
                <a:srgbClr val="000000"/>
              </a:solidFill>
              <a:highlight>
                <a:srgbClr val="FFFFFF"/>
              </a:highlight>
            </a:endParaRPr>
          </a:p>
        </p:txBody>
      </p:sp>
      <p:sp>
        <p:nvSpPr>
          <p:cNvPr id="738" name="Google Shape;738;p65"/>
          <p:cNvSpPr/>
          <p:nvPr/>
        </p:nvSpPr>
        <p:spPr>
          <a:xfrm>
            <a:off x="6520025" y="2873050"/>
            <a:ext cx="2457300" cy="1352700"/>
          </a:xfrm>
          <a:prstGeom prst="wedgeRectCallout">
            <a:avLst>
              <a:gd fmla="val -19729" name="adj1"/>
              <a:gd fmla="val 68076"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a:t>Mitigation 1 </a:t>
            </a:r>
            <a:r>
              <a:rPr lang="ko" sz="1000">
                <a:solidFill>
                  <a:srgbClr val="000000"/>
                </a:solidFill>
              </a:rPr>
              <a:t>Data encryption in transit. TLS is applied for encryption. Ciphersuite : </a:t>
            </a:r>
            <a:r>
              <a:rPr lang="ko" sz="800">
                <a:solidFill>
                  <a:schemeClr val="dk1"/>
                </a:solidFill>
              </a:rPr>
              <a:t>TLS_AES_128_GCM_SHA256</a:t>
            </a:r>
            <a:endParaRPr sz="800"/>
          </a:p>
          <a:p>
            <a:pPr indent="0" lvl="0" marL="0" rtl="0" algn="l">
              <a:spcBef>
                <a:spcPts val="0"/>
              </a:spcBef>
              <a:spcAft>
                <a:spcPts val="0"/>
              </a:spcAft>
              <a:buNone/>
            </a:pPr>
            <a:r>
              <a:t/>
            </a:r>
            <a:endParaRPr sz="1000"/>
          </a:p>
          <a:p>
            <a:pPr indent="0" lvl="0" marL="0" rtl="0" algn="l">
              <a:spcBef>
                <a:spcPts val="0"/>
              </a:spcBef>
              <a:spcAft>
                <a:spcPts val="0"/>
              </a:spcAft>
              <a:buClr>
                <a:schemeClr val="dk1"/>
              </a:buClr>
              <a:buSzPts val="1100"/>
              <a:buFont typeface="Arial"/>
              <a:buNone/>
            </a:pPr>
            <a:r>
              <a:rPr lang="ko">
                <a:solidFill>
                  <a:schemeClr val="dk1"/>
                </a:solidFill>
              </a:rPr>
              <a:t>Mitigation 2 </a:t>
            </a:r>
            <a:r>
              <a:rPr lang="ko" sz="1000">
                <a:solidFill>
                  <a:schemeClr val="dk1"/>
                </a:solidFill>
              </a:rPr>
              <a:t>Server and Client must mutually authenticate each other. Therefore mutual authentication of TLS is applied.</a:t>
            </a:r>
            <a:endParaRPr sz="1000"/>
          </a:p>
        </p:txBody>
      </p:sp>
      <p:cxnSp>
        <p:nvCxnSpPr>
          <p:cNvPr id="739" name="Google Shape;739;p65"/>
          <p:cNvCxnSpPr>
            <a:stCxn id="738" idx="4"/>
            <a:endCxn id="740" idx="2"/>
          </p:cNvCxnSpPr>
          <p:nvPr/>
        </p:nvCxnSpPr>
        <p:spPr>
          <a:xfrm flipH="1" rot="5400000">
            <a:off x="4965874" y="2172264"/>
            <a:ext cx="767700" cy="3828300"/>
          </a:xfrm>
          <a:prstGeom prst="bentConnector3">
            <a:avLst>
              <a:gd fmla="val -31018" name="adj1"/>
            </a:avLst>
          </a:prstGeom>
          <a:noFill/>
          <a:ln cap="flat" cmpd="sng" w="9525">
            <a:solidFill>
              <a:srgbClr val="595959"/>
            </a:solidFill>
            <a:prstDash val="solid"/>
            <a:round/>
            <a:headEnd len="med" w="med" type="none"/>
            <a:tailEnd len="med" w="med" type="none"/>
          </a:ln>
        </p:spPr>
      </p:cxnSp>
      <p:sp>
        <p:nvSpPr>
          <p:cNvPr id="740" name="Google Shape;740;p65"/>
          <p:cNvSpPr/>
          <p:nvPr/>
        </p:nvSpPr>
        <p:spPr>
          <a:xfrm>
            <a:off x="2569600" y="3396250"/>
            <a:ext cx="1732200" cy="306300"/>
          </a:xfrm>
          <a:prstGeom prst="rect">
            <a:avLst/>
          </a:prstGeom>
          <a:solidFill>
            <a:srgbClr val="93C47D"/>
          </a:solidFill>
          <a:ln>
            <a:noFill/>
          </a:ln>
          <a:effectLst>
            <a:outerShdw blurRad="57150" rotWithShape="0" algn="bl" dir="5400000" dist="19050">
              <a:srgbClr val="000000">
                <a:alpha val="16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
              <a:t>TLS connection</a:t>
            </a:r>
            <a:endParaRPr sz="1000"/>
          </a:p>
        </p:txBody>
      </p:sp>
      <p:sp>
        <p:nvSpPr>
          <p:cNvPr id="741" name="Google Shape;741;p65"/>
          <p:cNvSpPr/>
          <p:nvPr/>
        </p:nvSpPr>
        <p:spPr>
          <a:xfrm>
            <a:off x="4174500" y="1924196"/>
            <a:ext cx="4802700" cy="662100"/>
          </a:xfrm>
          <a:prstGeom prst="wedgeRectCallout">
            <a:avLst>
              <a:gd fmla="val -54585" name="adj1"/>
              <a:gd fmla="val -13237"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Threat 2 </a:t>
            </a:r>
            <a:r>
              <a:rPr lang="ko" sz="1000">
                <a:solidFill>
                  <a:schemeClr val="dk1"/>
                </a:solidFill>
                <a:highlight>
                  <a:srgbClr val="FFFFFF"/>
                </a:highlight>
              </a:rPr>
              <a:t>Jetson Nano(server) or User Application(client) might be spoofed by an attacker (SPOOFING) for an unauthorized access.</a:t>
            </a:r>
            <a:endParaRPr sz="1000">
              <a:solidFill>
                <a:srgbClr val="000000"/>
              </a:solidFill>
              <a:highlight>
                <a:srgbClr val="FFFFFF"/>
              </a:highlight>
            </a:endParaRPr>
          </a:p>
          <a:p>
            <a:pPr indent="0" lvl="0" marL="0" rtl="0" algn="l">
              <a:spcBef>
                <a:spcPts val="0"/>
              </a:spcBef>
              <a:spcAft>
                <a:spcPts val="0"/>
              </a:spcAft>
              <a:buNone/>
            </a:pPr>
            <a:r>
              <a:rPr lang="ko">
                <a:solidFill>
                  <a:srgbClr val="000000"/>
                </a:solidFill>
                <a:highlight>
                  <a:srgbClr val="FFFFFF"/>
                </a:highlight>
              </a:rPr>
              <a:t>Vulnerability</a:t>
            </a:r>
            <a:r>
              <a:rPr lang="ko">
                <a:highlight>
                  <a:srgbClr val="FFFFFF"/>
                </a:highlight>
              </a:rPr>
              <a:t> 2</a:t>
            </a:r>
            <a:r>
              <a:rPr lang="ko" sz="1000">
                <a:solidFill>
                  <a:srgbClr val="000000"/>
                </a:solidFill>
                <a:highlight>
                  <a:srgbClr val="FFFFFF"/>
                </a:highlight>
              </a:rPr>
              <a:t> </a:t>
            </a:r>
            <a:r>
              <a:rPr lang="ko" sz="1000">
                <a:highlight>
                  <a:srgbClr val="FFFFFF"/>
                </a:highlight>
              </a:rPr>
              <a:t>Neither authenticate each other.</a:t>
            </a:r>
            <a:endParaRPr sz="1000">
              <a:solidFill>
                <a:srgbClr val="000000"/>
              </a:solidFill>
              <a:highlight>
                <a:srgbClr val="FFFFFF"/>
              </a:highlight>
            </a:endParaRPr>
          </a:p>
        </p:txBody>
      </p:sp>
      <p:sp>
        <p:nvSpPr>
          <p:cNvPr id="742" name="Google Shape;742;p65"/>
          <p:cNvSpPr/>
          <p:nvPr/>
        </p:nvSpPr>
        <p:spPr>
          <a:xfrm>
            <a:off x="1139075" y="3907575"/>
            <a:ext cx="2235600" cy="1153800"/>
          </a:xfrm>
          <a:prstGeom prst="wedgeRectCallout">
            <a:avLst>
              <a:gd fmla="val 22197" name="adj1"/>
              <a:gd fmla="val -85492" name="adj2"/>
            </a:avLst>
          </a:prstGeom>
          <a:solidFill>
            <a:schemeClr val="lt1"/>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1"/>
                </a:solidFill>
              </a:rPr>
              <a:t>Applied Technology :</a:t>
            </a:r>
            <a:endParaRPr sz="1000">
              <a:solidFill>
                <a:schemeClr val="dk1"/>
              </a:solidFill>
            </a:endParaRPr>
          </a:p>
          <a:p>
            <a:pPr indent="0" lvl="0" marL="0" rtl="0" algn="l">
              <a:spcBef>
                <a:spcPts val="0"/>
              </a:spcBef>
              <a:spcAft>
                <a:spcPts val="0"/>
              </a:spcAft>
              <a:buClr>
                <a:schemeClr val="dk1"/>
              </a:buClr>
              <a:buSzPts val="1100"/>
              <a:buFont typeface="Arial"/>
              <a:buNone/>
            </a:pPr>
            <a:r>
              <a:rPr lang="ko" sz="1000">
                <a:solidFill>
                  <a:schemeClr val="dk1"/>
                </a:solidFill>
              </a:rPr>
              <a:t>Separate Image and metadata, and include a value ‘Registered’ into metadata for recognized people</a:t>
            </a:r>
            <a:endParaRPr sz="1000">
              <a:solidFill>
                <a:schemeClr val="dk1"/>
              </a:solidFill>
            </a:endParaRPr>
          </a:p>
        </p:txBody>
      </p:sp>
      <p:grpSp>
        <p:nvGrpSpPr>
          <p:cNvPr id="743" name="Google Shape;743;p65"/>
          <p:cNvGrpSpPr/>
          <p:nvPr/>
        </p:nvGrpSpPr>
        <p:grpSpPr>
          <a:xfrm>
            <a:off x="1305845" y="4659775"/>
            <a:ext cx="1973188" cy="306292"/>
            <a:chOff x="754787" y="4669614"/>
            <a:chExt cx="1973188" cy="376511"/>
          </a:xfrm>
        </p:grpSpPr>
        <p:sp>
          <p:nvSpPr>
            <p:cNvPr id="744" name="Google Shape;744;p65"/>
            <p:cNvSpPr/>
            <p:nvPr/>
          </p:nvSpPr>
          <p:spPr>
            <a:xfrm>
              <a:off x="754787" y="4669614"/>
              <a:ext cx="545400" cy="376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t>Rect</a:t>
              </a:r>
              <a:endParaRPr sz="900"/>
            </a:p>
          </p:txBody>
        </p:sp>
        <p:sp>
          <p:nvSpPr>
            <p:cNvPr id="745" name="Google Shape;745;p65"/>
            <p:cNvSpPr/>
            <p:nvPr/>
          </p:nvSpPr>
          <p:spPr>
            <a:xfrm>
              <a:off x="1825875" y="4669625"/>
              <a:ext cx="902100" cy="376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t>UserName</a:t>
              </a:r>
              <a:endParaRPr sz="900"/>
            </a:p>
          </p:txBody>
        </p:sp>
        <p:sp>
          <p:nvSpPr>
            <p:cNvPr id="746" name="Google Shape;746;p65"/>
            <p:cNvSpPr/>
            <p:nvPr/>
          </p:nvSpPr>
          <p:spPr>
            <a:xfrm>
              <a:off x="1300214" y="4669614"/>
              <a:ext cx="525600" cy="376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900"/>
                <a:t>Registered</a:t>
              </a:r>
              <a:endParaRPr b="1" sz="900"/>
            </a:p>
          </p:txBody>
        </p:sp>
      </p:grpSp>
      <p:sp>
        <p:nvSpPr>
          <p:cNvPr id="747" name="Google Shape;747;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
        <p:nvSpPr>
          <p:cNvPr id="748" name="Google Shape;748;p65"/>
          <p:cNvSpPr/>
          <p:nvPr/>
        </p:nvSpPr>
        <p:spPr>
          <a:xfrm>
            <a:off x="2774088" y="1662900"/>
            <a:ext cx="1323216" cy="1088154"/>
          </a:xfrm>
          <a:prstGeom prst="irregularSeal1">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Attack!</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ko"/>
              <a:t>Phase 1 Review</a:t>
            </a:r>
            <a:endParaRPr/>
          </a:p>
        </p:txBody>
      </p:sp>
      <p:sp>
        <p:nvSpPr>
          <p:cNvPr id="197" name="Google Shape;19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ko" sz="2420"/>
              <a:t>Requirement</a:t>
            </a:r>
            <a:endParaRPr sz="2420"/>
          </a:p>
          <a:p>
            <a:pPr indent="0" lvl="0" marL="0" rtl="0" algn="l">
              <a:spcBef>
                <a:spcPts val="0"/>
              </a:spcBef>
              <a:spcAft>
                <a:spcPts val="0"/>
              </a:spcAft>
              <a:buSzPts val="990"/>
              <a:buNone/>
            </a:pPr>
            <a:r>
              <a:t/>
            </a:r>
            <a:endParaRPr sz="2520"/>
          </a:p>
        </p:txBody>
      </p:sp>
      <p:sp>
        <p:nvSpPr>
          <p:cNvPr id="203" name="Google Shape;203;p30"/>
          <p:cNvSpPr txBox="1"/>
          <p:nvPr/>
        </p:nvSpPr>
        <p:spPr>
          <a:xfrm>
            <a:off x="5253725" y="573425"/>
            <a:ext cx="35787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t/>
            </a:r>
            <a:endParaRPr sz="2000">
              <a:solidFill>
                <a:schemeClr val="dk2"/>
              </a:solidFill>
            </a:endParaRPr>
          </a:p>
        </p:txBody>
      </p:sp>
      <p:sp>
        <p:nvSpPr>
          <p:cNvPr id="204" name="Google Shape;204;p30"/>
          <p:cNvSpPr/>
          <p:nvPr/>
        </p:nvSpPr>
        <p:spPr>
          <a:xfrm>
            <a:off x="1043550" y="1542100"/>
            <a:ext cx="1215300" cy="744300"/>
          </a:xfrm>
          <a:prstGeom prst="rect">
            <a:avLst/>
          </a:prstGeom>
          <a:solidFill>
            <a:schemeClr val="accen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dk1"/>
                </a:solidFill>
              </a:rPr>
              <a:t>Asset Identification</a:t>
            </a:r>
            <a:endParaRPr>
              <a:solidFill>
                <a:schemeClr val="dk1"/>
              </a:solidFill>
            </a:endParaRPr>
          </a:p>
        </p:txBody>
      </p:sp>
      <p:sp>
        <p:nvSpPr>
          <p:cNvPr id="205" name="Google Shape;205;p30"/>
          <p:cNvSpPr/>
          <p:nvPr/>
        </p:nvSpPr>
        <p:spPr>
          <a:xfrm>
            <a:off x="2964838" y="1542100"/>
            <a:ext cx="1293000" cy="744300"/>
          </a:xfrm>
          <a:prstGeom prst="rect">
            <a:avLst/>
          </a:prstGeom>
          <a:solidFill>
            <a:schemeClr val="accen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dk1"/>
                </a:solidFill>
              </a:rPr>
              <a:t>Threat (Vulnerability) Analysis</a:t>
            </a:r>
            <a:endParaRPr>
              <a:solidFill>
                <a:schemeClr val="dk1"/>
              </a:solidFill>
            </a:endParaRPr>
          </a:p>
        </p:txBody>
      </p:sp>
      <p:sp>
        <p:nvSpPr>
          <p:cNvPr id="206" name="Google Shape;206;p30"/>
          <p:cNvSpPr/>
          <p:nvPr/>
        </p:nvSpPr>
        <p:spPr>
          <a:xfrm>
            <a:off x="4963825" y="1542100"/>
            <a:ext cx="1215300" cy="7443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Security Risk Assessment</a:t>
            </a:r>
            <a:endParaRPr/>
          </a:p>
        </p:txBody>
      </p:sp>
      <p:sp>
        <p:nvSpPr>
          <p:cNvPr id="207" name="Google Shape;207;p30"/>
          <p:cNvSpPr/>
          <p:nvPr/>
        </p:nvSpPr>
        <p:spPr>
          <a:xfrm>
            <a:off x="6783150" y="1542100"/>
            <a:ext cx="1215300" cy="7443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Mitigating Threats</a:t>
            </a:r>
            <a:endParaRPr/>
          </a:p>
        </p:txBody>
      </p:sp>
      <p:cxnSp>
        <p:nvCxnSpPr>
          <p:cNvPr id="208" name="Google Shape;208;p30"/>
          <p:cNvCxnSpPr>
            <a:stCxn id="204" idx="3"/>
            <a:endCxn id="205" idx="1"/>
          </p:cNvCxnSpPr>
          <p:nvPr/>
        </p:nvCxnSpPr>
        <p:spPr>
          <a:xfrm>
            <a:off x="2258850" y="1914250"/>
            <a:ext cx="705900" cy="0"/>
          </a:xfrm>
          <a:prstGeom prst="straightConnector1">
            <a:avLst/>
          </a:prstGeom>
          <a:noFill/>
          <a:ln cap="flat" cmpd="sng" w="9525">
            <a:solidFill>
              <a:srgbClr val="595959"/>
            </a:solidFill>
            <a:prstDash val="solid"/>
            <a:round/>
            <a:headEnd len="med" w="med" type="none"/>
            <a:tailEnd len="med" w="med" type="triangle"/>
          </a:ln>
        </p:spPr>
      </p:cxnSp>
      <p:cxnSp>
        <p:nvCxnSpPr>
          <p:cNvPr id="209" name="Google Shape;209;p30"/>
          <p:cNvCxnSpPr>
            <a:stCxn id="205" idx="3"/>
            <a:endCxn id="206" idx="1"/>
          </p:cNvCxnSpPr>
          <p:nvPr/>
        </p:nvCxnSpPr>
        <p:spPr>
          <a:xfrm>
            <a:off x="4257838" y="1914250"/>
            <a:ext cx="705900" cy="0"/>
          </a:xfrm>
          <a:prstGeom prst="straightConnector1">
            <a:avLst/>
          </a:prstGeom>
          <a:noFill/>
          <a:ln cap="flat" cmpd="sng" w="9525">
            <a:solidFill>
              <a:srgbClr val="595959"/>
            </a:solidFill>
            <a:prstDash val="solid"/>
            <a:round/>
            <a:headEnd len="med" w="med" type="none"/>
            <a:tailEnd len="med" w="med" type="triangle"/>
          </a:ln>
        </p:spPr>
      </p:cxnSp>
      <p:cxnSp>
        <p:nvCxnSpPr>
          <p:cNvPr id="210" name="Google Shape;210;p30"/>
          <p:cNvCxnSpPr>
            <a:stCxn id="206" idx="3"/>
            <a:endCxn id="207" idx="1"/>
          </p:cNvCxnSpPr>
          <p:nvPr/>
        </p:nvCxnSpPr>
        <p:spPr>
          <a:xfrm>
            <a:off x="6179125" y="1914250"/>
            <a:ext cx="603900" cy="0"/>
          </a:xfrm>
          <a:prstGeom prst="straightConnector1">
            <a:avLst/>
          </a:prstGeom>
          <a:noFill/>
          <a:ln cap="flat" cmpd="sng" w="9525">
            <a:solidFill>
              <a:srgbClr val="595959"/>
            </a:solidFill>
            <a:prstDash val="solid"/>
            <a:round/>
            <a:headEnd len="med" w="med" type="none"/>
            <a:tailEnd len="med" w="med" type="triangle"/>
          </a:ln>
        </p:spPr>
      </p:cxnSp>
      <p:cxnSp>
        <p:nvCxnSpPr>
          <p:cNvPr id="211" name="Google Shape;211;p30"/>
          <p:cNvCxnSpPr>
            <a:stCxn id="207" idx="3"/>
          </p:cNvCxnSpPr>
          <p:nvPr/>
        </p:nvCxnSpPr>
        <p:spPr>
          <a:xfrm>
            <a:off x="7998450" y="1914250"/>
            <a:ext cx="603900" cy="0"/>
          </a:xfrm>
          <a:prstGeom prst="straightConnector1">
            <a:avLst/>
          </a:prstGeom>
          <a:noFill/>
          <a:ln cap="flat" cmpd="sng" w="9525">
            <a:solidFill>
              <a:srgbClr val="595959"/>
            </a:solidFill>
            <a:prstDash val="solid"/>
            <a:round/>
            <a:headEnd len="med" w="med" type="none"/>
            <a:tailEnd len="med" w="med" type="triangle"/>
          </a:ln>
        </p:spPr>
      </p:cxnSp>
      <p:cxnSp>
        <p:nvCxnSpPr>
          <p:cNvPr id="212" name="Google Shape;212;p30"/>
          <p:cNvCxnSpPr>
            <a:endCxn id="204" idx="1"/>
          </p:cNvCxnSpPr>
          <p:nvPr/>
        </p:nvCxnSpPr>
        <p:spPr>
          <a:xfrm flipH="1" rot="10800000">
            <a:off x="438150" y="1914250"/>
            <a:ext cx="605400" cy="6000"/>
          </a:xfrm>
          <a:prstGeom prst="straightConnector1">
            <a:avLst/>
          </a:prstGeom>
          <a:noFill/>
          <a:ln cap="flat" cmpd="sng" w="9525">
            <a:solidFill>
              <a:srgbClr val="595959"/>
            </a:solidFill>
            <a:prstDash val="solid"/>
            <a:round/>
            <a:headEnd len="med" w="med" type="none"/>
            <a:tailEnd len="med" w="med" type="triangle"/>
          </a:ln>
        </p:spPr>
      </p:cxnSp>
      <p:cxnSp>
        <p:nvCxnSpPr>
          <p:cNvPr id="213" name="Google Shape;213;p30"/>
          <p:cNvCxnSpPr>
            <a:stCxn id="214" idx="2"/>
            <a:endCxn id="206" idx="0"/>
          </p:cNvCxnSpPr>
          <p:nvPr/>
        </p:nvCxnSpPr>
        <p:spPr>
          <a:xfrm>
            <a:off x="5571475" y="1330953"/>
            <a:ext cx="0" cy="211200"/>
          </a:xfrm>
          <a:prstGeom prst="straightConnector1">
            <a:avLst/>
          </a:prstGeom>
          <a:noFill/>
          <a:ln cap="flat" cmpd="sng" w="9525">
            <a:solidFill>
              <a:srgbClr val="595959"/>
            </a:solidFill>
            <a:prstDash val="solid"/>
            <a:round/>
            <a:headEnd len="med" w="med" type="none"/>
            <a:tailEnd len="med" w="med" type="triangle"/>
          </a:ln>
        </p:spPr>
      </p:cxnSp>
      <p:cxnSp>
        <p:nvCxnSpPr>
          <p:cNvPr id="215" name="Google Shape;215;p30"/>
          <p:cNvCxnSpPr>
            <a:stCxn id="216" idx="2"/>
            <a:endCxn id="205" idx="0"/>
          </p:cNvCxnSpPr>
          <p:nvPr/>
        </p:nvCxnSpPr>
        <p:spPr>
          <a:xfrm>
            <a:off x="3611350" y="1330954"/>
            <a:ext cx="0" cy="211200"/>
          </a:xfrm>
          <a:prstGeom prst="straightConnector1">
            <a:avLst/>
          </a:prstGeom>
          <a:noFill/>
          <a:ln cap="flat" cmpd="sng" w="9525">
            <a:solidFill>
              <a:srgbClr val="595959"/>
            </a:solidFill>
            <a:prstDash val="solid"/>
            <a:round/>
            <a:headEnd len="med" w="med" type="none"/>
            <a:tailEnd len="med" w="med" type="triangle"/>
          </a:ln>
        </p:spPr>
      </p:cxnSp>
      <p:cxnSp>
        <p:nvCxnSpPr>
          <p:cNvPr id="217" name="Google Shape;217;p30"/>
          <p:cNvCxnSpPr>
            <a:stCxn id="218" idx="2"/>
            <a:endCxn id="207" idx="0"/>
          </p:cNvCxnSpPr>
          <p:nvPr/>
        </p:nvCxnSpPr>
        <p:spPr>
          <a:xfrm>
            <a:off x="7390950" y="1338247"/>
            <a:ext cx="0" cy="204000"/>
          </a:xfrm>
          <a:prstGeom prst="straightConnector1">
            <a:avLst/>
          </a:prstGeom>
          <a:noFill/>
          <a:ln cap="flat" cmpd="sng" w="9525">
            <a:solidFill>
              <a:srgbClr val="595959"/>
            </a:solidFill>
            <a:prstDash val="solid"/>
            <a:round/>
            <a:headEnd len="med" w="med" type="none"/>
            <a:tailEnd len="med" w="med" type="triangle"/>
          </a:ln>
        </p:spPr>
      </p:cxnSp>
      <p:sp>
        <p:nvSpPr>
          <p:cNvPr id="219" name="Google Shape;219;p30"/>
          <p:cNvSpPr txBox="1"/>
          <p:nvPr/>
        </p:nvSpPr>
        <p:spPr>
          <a:xfrm>
            <a:off x="277875" y="1861457"/>
            <a:ext cx="972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800">
                <a:solidFill>
                  <a:schemeClr val="dk1"/>
                </a:solidFill>
              </a:rPr>
              <a:t>1. User RQ</a:t>
            </a:r>
            <a:endParaRPr b="1" sz="800">
              <a:solidFill>
                <a:schemeClr val="dk1"/>
              </a:solidFill>
            </a:endParaRPr>
          </a:p>
          <a:p>
            <a:pPr indent="0" lvl="0" marL="0" rtl="0" algn="l">
              <a:spcBef>
                <a:spcPts val="0"/>
              </a:spcBef>
              <a:spcAft>
                <a:spcPts val="0"/>
              </a:spcAft>
              <a:buNone/>
            </a:pPr>
            <a:r>
              <a:rPr b="1" lang="ko" sz="800">
                <a:solidFill>
                  <a:schemeClr val="dk1"/>
                </a:solidFill>
              </a:rPr>
              <a:t>2. Project RQ</a:t>
            </a:r>
            <a:endParaRPr b="1" sz="800">
              <a:solidFill>
                <a:schemeClr val="dk1"/>
              </a:solidFill>
            </a:endParaRPr>
          </a:p>
          <a:p>
            <a:pPr indent="0" lvl="0" marL="0" rtl="0" algn="l">
              <a:spcBef>
                <a:spcPts val="0"/>
              </a:spcBef>
              <a:spcAft>
                <a:spcPts val="0"/>
              </a:spcAft>
              <a:buNone/>
            </a:pPr>
            <a:r>
              <a:rPr b="1" lang="ko" sz="800">
                <a:solidFill>
                  <a:schemeClr val="dk1"/>
                </a:solidFill>
              </a:rPr>
              <a:t>3. SW RQ</a:t>
            </a:r>
            <a:endParaRPr b="1" sz="800">
              <a:solidFill>
                <a:schemeClr val="dk1"/>
              </a:solidFill>
            </a:endParaRPr>
          </a:p>
          <a:p>
            <a:pPr indent="0" lvl="0" marL="0" rtl="0" algn="l">
              <a:spcBef>
                <a:spcPts val="0"/>
              </a:spcBef>
              <a:spcAft>
                <a:spcPts val="0"/>
              </a:spcAft>
              <a:buNone/>
            </a:pPr>
            <a:r>
              <a:rPr b="1" lang="ko" sz="800">
                <a:solidFill>
                  <a:schemeClr val="dk1"/>
                </a:solidFill>
              </a:rPr>
              <a:t>4. SW, HW</a:t>
            </a:r>
            <a:endParaRPr b="1" sz="800">
              <a:solidFill>
                <a:schemeClr val="dk1"/>
              </a:solidFill>
            </a:endParaRPr>
          </a:p>
        </p:txBody>
      </p:sp>
      <p:sp>
        <p:nvSpPr>
          <p:cNvPr id="220" name="Google Shape;220;p30"/>
          <p:cNvSpPr txBox="1"/>
          <p:nvPr/>
        </p:nvSpPr>
        <p:spPr>
          <a:xfrm>
            <a:off x="2249150" y="1861457"/>
            <a:ext cx="7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800">
                <a:solidFill>
                  <a:schemeClr val="dk1"/>
                </a:solidFill>
              </a:rPr>
              <a:t>1. Asset list</a:t>
            </a:r>
            <a:endParaRPr b="1" sz="800">
              <a:solidFill>
                <a:schemeClr val="dk1"/>
              </a:solidFill>
            </a:endParaRPr>
          </a:p>
          <a:p>
            <a:pPr indent="0" lvl="0" marL="0" rtl="0" algn="l">
              <a:spcBef>
                <a:spcPts val="0"/>
              </a:spcBef>
              <a:spcAft>
                <a:spcPts val="0"/>
              </a:spcAft>
              <a:buNone/>
            </a:pPr>
            <a:r>
              <a:rPr b="1" lang="ko" sz="800">
                <a:solidFill>
                  <a:schemeClr val="dk1"/>
                </a:solidFill>
              </a:rPr>
              <a:t>2. DFD</a:t>
            </a:r>
            <a:endParaRPr b="1" sz="800">
              <a:solidFill>
                <a:schemeClr val="dk1"/>
              </a:solidFill>
            </a:endParaRPr>
          </a:p>
        </p:txBody>
      </p:sp>
      <p:sp>
        <p:nvSpPr>
          <p:cNvPr id="221" name="Google Shape;221;p30"/>
          <p:cNvSpPr txBox="1"/>
          <p:nvPr/>
        </p:nvSpPr>
        <p:spPr>
          <a:xfrm>
            <a:off x="4272600" y="1861450"/>
            <a:ext cx="705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800"/>
              <a:t>1. Threat</a:t>
            </a:r>
            <a:endParaRPr b="1" sz="800"/>
          </a:p>
        </p:txBody>
      </p:sp>
      <p:sp>
        <p:nvSpPr>
          <p:cNvPr id="216" name="Google Shape;216;p30"/>
          <p:cNvSpPr txBox="1"/>
          <p:nvPr/>
        </p:nvSpPr>
        <p:spPr>
          <a:xfrm>
            <a:off x="3309400" y="1023154"/>
            <a:ext cx="603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800"/>
              <a:t>STRIDE</a:t>
            </a:r>
            <a:endParaRPr b="1" sz="800"/>
          </a:p>
        </p:txBody>
      </p:sp>
      <p:sp>
        <p:nvSpPr>
          <p:cNvPr id="214" name="Google Shape;214;p30"/>
          <p:cNvSpPr txBox="1"/>
          <p:nvPr/>
        </p:nvSpPr>
        <p:spPr>
          <a:xfrm>
            <a:off x="5269525" y="1023153"/>
            <a:ext cx="603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800"/>
              <a:t>OWASP</a:t>
            </a:r>
            <a:endParaRPr b="1" sz="800"/>
          </a:p>
        </p:txBody>
      </p:sp>
      <p:sp>
        <p:nvSpPr>
          <p:cNvPr id="222" name="Google Shape;222;p30"/>
          <p:cNvSpPr txBox="1"/>
          <p:nvPr/>
        </p:nvSpPr>
        <p:spPr>
          <a:xfrm>
            <a:off x="6109600" y="1861450"/>
            <a:ext cx="70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800"/>
              <a:t>1. Security</a:t>
            </a:r>
            <a:endParaRPr b="1" sz="800"/>
          </a:p>
          <a:p>
            <a:pPr indent="0" lvl="0" marL="0" rtl="0" algn="ctr">
              <a:spcBef>
                <a:spcPts val="0"/>
              </a:spcBef>
              <a:spcAft>
                <a:spcPts val="0"/>
              </a:spcAft>
              <a:buNone/>
            </a:pPr>
            <a:r>
              <a:rPr b="1" lang="ko" sz="800"/>
              <a:t>Risk Level</a:t>
            </a:r>
            <a:endParaRPr b="1" sz="800"/>
          </a:p>
        </p:txBody>
      </p:sp>
      <p:sp>
        <p:nvSpPr>
          <p:cNvPr id="223" name="Google Shape;223;p30"/>
          <p:cNvSpPr txBox="1"/>
          <p:nvPr/>
        </p:nvSpPr>
        <p:spPr>
          <a:xfrm>
            <a:off x="7961200" y="1861457"/>
            <a:ext cx="754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800"/>
              <a:t>1. Security Req.</a:t>
            </a:r>
            <a:endParaRPr b="1" sz="800"/>
          </a:p>
        </p:txBody>
      </p:sp>
      <p:sp>
        <p:nvSpPr>
          <p:cNvPr id="218" name="Google Shape;218;p30"/>
          <p:cNvSpPr txBox="1"/>
          <p:nvPr/>
        </p:nvSpPr>
        <p:spPr>
          <a:xfrm>
            <a:off x="6783300" y="993547"/>
            <a:ext cx="1215300" cy="34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800">
                <a:solidFill>
                  <a:srgbClr val="000000"/>
                </a:solidFill>
              </a:rPr>
              <a:t>Six-part Quality Attribute Scenarios</a:t>
            </a:r>
            <a:endParaRPr b="1" sz="800"/>
          </a:p>
        </p:txBody>
      </p:sp>
      <p:sp>
        <p:nvSpPr>
          <p:cNvPr id="224" name="Google Shape;224;p30"/>
          <p:cNvSpPr txBox="1"/>
          <p:nvPr/>
        </p:nvSpPr>
        <p:spPr>
          <a:xfrm>
            <a:off x="5253725" y="573425"/>
            <a:ext cx="35787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Phase 1 Review</a:t>
            </a:r>
            <a:endParaRPr sz="2000">
              <a:solidFill>
                <a:schemeClr val="dk2"/>
              </a:solidFill>
            </a:endParaRPr>
          </a:p>
        </p:txBody>
      </p:sp>
      <p:sp>
        <p:nvSpPr>
          <p:cNvPr id="225" name="Google Shape;225;p30"/>
          <p:cNvSpPr txBox="1"/>
          <p:nvPr/>
        </p:nvSpPr>
        <p:spPr>
          <a:xfrm>
            <a:off x="311700" y="1064363"/>
            <a:ext cx="2315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600">
                <a:solidFill>
                  <a:schemeClr val="dk1"/>
                </a:solidFill>
              </a:rPr>
              <a:t>Requirement Analysis</a:t>
            </a:r>
            <a:endParaRPr sz="1600">
              <a:solidFill>
                <a:schemeClr val="dk1"/>
              </a:solidFill>
            </a:endParaRPr>
          </a:p>
        </p:txBody>
      </p:sp>
      <p:sp>
        <p:nvSpPr>
          <p:cNvPr id="226" name="Google Shape;226;p30"/>
          <p:cNvSpPr txBox="1"/>
          <p:nvPr/>
        </p:nvSpPr>
        <p:spPr>
          <a:xfrm>
            <a:off x="2105950" y="4663575"/>
            <a:ext cx="842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800">
                <a:solidFill>
                  <a:srgbClr val="000000"/>
                </a:solidFill>
              </a:rPr>
              <a:t>&lt;Asset List&gt;</a:t>
            </a:r>
            <a:endParaRPr b="1" sz="800">
              <a:solidFill>
                <a:srgbClr val="000000"/>
              </a:solidFill>
            </a:endParaRPr>
          </a:p>
        </p:txBody>
      </p:sp>
      <p:pic>
        <p:nvPicPr>
          <p:cNvPr id="227" name="Google Shape;227;p30"/>
          <p:cNvPicPr preferRelativeResize="0"/>
          <p:nvPr/>
        </p:nvPicPr>
        <p:blipFill>
          <a:blip r:embed="rId3">
            <a:alphaModFix/>
          </a:blip>
          <a:stretch>
            <a:fillRect/>
          </a:stretch>
        </p:blipFill>
        <p:spPr>
          <a:xfrm>
            <a:off x="259663" y="2865750"/>
            <a:ext cx="4535250" cy="511325"/>
          </a:xfrm>
          <a:prstGeom prst="rect">
            <a:avLst/>
          </a:prstGeom>
          <a:noFill/>
          <a:ln>
            <a:noFill/>
          </a:ln>
        </p:spPr>
      </p:pic>
      <p:pic>
        <p:nvPicPr>
          <p:cNvPr id="228" name="Google Shape;228;p30"/>
          <p:cNvPicPr preferRelativeResize="0"/>
          <p:nvPr/>
        </p:nvPicPr>
        <p:blipFill>
          <a:blip r:embed="rId4">
            <a:alphaModFix/>
          </a:blip>
          <a:stretch>
            <a:fillRect/>
          </a:stretch>
        </p:blipFill>
        <p:spPr>
          <a:xfrm>
            <a:off x="175600" y="3751250"/>
            <a:ext cx="4703375" cy="827300"/>
          </a:xfrm>
          <a:prstGeom prst="rect">
            <a:avLst/>
          </a:prstGeom>
          <a:noFill/>
          <a:ln>
            <a:noFill/>
          </a:ln>
        </p:spPr>
      </p:pic>
      <p:sp>
        <p:nvSpPr>
          <p:cNvPr id="229" name="Google Shape;229;p30"/>
          <p:cNvSpPr/>
          <p:nvPr/>
        </p:nvSpPr>
        <p:spPr>
          <a:xfrm>
            <a:off x="2453200" y="3455019"/>
            <a:ext cx="148200" cy="211200"/>
          </a:xfrm>
          <a:prstGeom prst="downArrow">
            <a:avLst>
              <a:gd fmla="val 50000" name="adj1"/>
              <a:gd fmla="val 50000" name="adj2"/>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30"/>
          <p:cNvPicPr preferRelativeResize="0"/>
          <p:nvPr/>
        </p:nvPicPr>
        <p:blipFill>
          <a:blip r:embed="rId5">
            <a:alphaModFix/>
          </a:blip>
          <a:stretch>
            <a:fillRect/>
          </a:stretch>
        </p:blipFill>
        <p:spPr>
          <a:xfrm>
            <a:off x="5116038" y="2625000"/>
            <a:ext cx="3854076" cy="2038564"/>
          </a:xfrm>
          <a:prstGeom prst="rect">
            <a:avLst/>
          </a:prstGeom>
          <a:noFill/>
          <a:ln>
            <a:noFill/>
          </a:ln>
        </p:spPr>
      </p:pic>
      <p:sp>
        <p:nvSpPr>
          <p:cNvPr id="231" name="Google Shape;231;p30"/>
          <p:cNvSpPr txBox="1"/>
          <p:nvPr/>
        </p:nvSpPr>
        <p:spPr>
          <a:xfrm>
            <a:off x="6690113" y="4663575"/>
            <a:ext cx="705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800">
                <a:solidFill>
                  <a:srgbClr val="000000"/>
                </a:solidFill>
              </a:rPr>
              <a:t>&lt;DFD&gt;</a:t>
            </a:r>
            <a:endParaRPr b="1" sz="800">
              <a:solidFill>
                <a:srgbClr val="000000"/>
              </a:solidFill>
            </a:endParaRPr>
          </a:p>
        </p:txBody>
      </p:sp>
      <p:sp>
        <p:nvSpPr>
          <p:cNvPr id="232" name="Google Shape;23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ko" sz="2420"/>
              <a:t>Requirement</a:t>
            </a:r>
            <a:endParaRPr sz="2420"/>
          </a:p>
          <a:p>
            <a:pPr indent="0" lvl="0" marL="0" rtl="0" algn="l">
              <a:spcBef>
                <a:spcPts val="0"/>
              </a:spcBef>
              <a:spcAft>
                <a:spcPts val="0"/>
              </a:spcAft>
              <a:buSzPts val="990"/>
              <a:buNone/>
            </a:pPr>
            <a:r>
              <a:t/>
            </a:r>
            <a:endParaRPr sz="2520"/>
          </a:p>
        </p:txBody>
      </p:sp>
      <p:sp>
        <p:nvSpPr>
          <p:cNvPr id="238" name="Google Shape;238;p31"/>
          <p:cNvSpPr txBox="1"/>
          <p:nvPr/>
        </p:nvSpPr>
        <p:spPr>
          <a:xfrm>
            <a:off x="5253725" y="573425"/>
            <a:ext cx="35787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t/>
            </a:r>
            <a:endParaRPr sz="2000">
              <a:solidFill>
                <a:schemeClr val="dk2"/>
              </a:solidFill>
            </a:endParaRPr>
          </a:p>
        </p:txBody>
      </p:sp>
      <p:sp>
        <p:nvSpPr>
          <p:cNvPr id="239" name="Google Shape;239;p31"/>
          <p:cNvSpPr/>
          <p:nvPr/>
        </p:nvSpPr>
        <p:spPr>
          <a:xfrm>
            <a:off x="1043550" y="1542100"/>
            <a:ext cx="1215300" cy="7443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dk1"/>
                </a:solidFill>
              </a:rPr>
              <a:t>Asset Identification</a:t>
            </a:r>
            <a:endParaRPr>
              <a:solidFill>
                <a:schemeClr val="dk1"/>
              </a:solidFill>
            </a:endParaRPr>
          </a:p>
        </p:txBody>
      </p:sp>
      <p:sp>
        <p:nvSpPr>
          <p:cNvPr id="240" name="Google Shape;240;p31"/>
          <p:cNvSpPr/>
          <p:nvPr/>
        </p:nvSpPr>
        <p:spPr>
          <a:xfrm>
            <a:off x="2964838" y="1542100"/>
            <a:ext cx="1293000" cy="7443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dk1"/>
                </a:solidFill>
              </a:rPr>
              <a:t>Threat (Vulnerability) Analysis</a:t>
            </a:r>
            <a:endParaRPr>
              <a:solidFill>
                <a:schemeClr val="dk1"/>
              </a:solidFill>
            </a:endParaRPr>
          </a:p>
        </p:txBody>
      </p:sp>
      <p:sp>
        <p:nvSpPr>
          <p:cNvPr id="241" name="Google Shape;241;p31"/>
          <p:cNvSpPr/>
          <p:nvPr/>
        </p:nvSpPr>
        <p:spPr>
          <a:xfrm>
            <a:off x="4963825" y="1542100"/>
            <a:ext cx="1215300" cy="744300"/>
          </a:xfrm>
          <a:prstGeom prst="rect">
            <a:avLst/>
          </a:prstGeom>
          <a:solidFill>
            <a:schemeClr val="accen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Security Risk Assessment</a:t>
            </a:r>
            <a:endParaRPr/>
          </a:p>
        </p:txBody>
      </p:sp>
      <p:sp>
        <p:nvSpPr>
          <p:cNvPr id="242" name="Google Shape;242;p31"/>
          <p:cNvSpPr/>
          <p:nvPr/>
        </p:nvSpPr>
        <p:spPr>
          <a:xfrm>
            <a:off x="6783150" y="1542100"/>
            <a:ext cx="1215300" cy="744300"/>
          </a:xfrm>
          <a:prstGeom prst="rect">
            <a:avLst/>
          </a:prstGeom>
          <a:solidFill>
            <a:schemeClr val="accen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Mitigating Threats</a:t>
            </a:r>
            <a:endParaRPr/>
          </a:p>
        </p:txBody>
      </p:sp>
      <p:cxnSp>
        <p:nvCxnSpPr>
          <p:cNvPr id="243" name="Google Shape;243;p31"/>
          <p:cNvCxnSpPr>
            <a:stCxn id="239" idx="3"/>
            <a:endCxn id="240" idx="1"/>
          </p:cNvCxnSpPr>
          <p:nvPr/>
        </p:nvCxnSpPr>
        <p:spPr>
          <a:xfrm>
            <a:off x="2258850" y="1914250"/>
            <a:ext cx="705900" cy="0"/>
          </a:xfrm>
          <a:prstGeom prst="straightConnector1">
            <a:avLst/>
          </a:prstGeom>
          <a:noFill/>
          <a:ln cap="flat" cmpd="sng" w="9525">
            <a:solidFill>
              <a:srgbClr val="595959"/>
            </a:solidFill>
            <a:prstDash val="solid"/>
            <a:round/>
            <a:headEnd len="med" w="med" type="none"/>
            <a:tailEnd len="med" w="med" type="triangle"/>
          </a:ln>
        </p:spPr>
      </p:cxnSp>
      <p:cxnSp>
        <p:nvCxnSpPr>
          <p:cNvPr id="244" name="Google Shape;244;p31"/>
          <p:cNvCxnSpPr>
            <a:stCxn id="240" idx="3"/>
            <a:endCxn id="241" idx="1"/>
          </p:cNvCxnSpPr>
          <p:nvPr/>
        </p:nvCxnSpPr>
        <p:spPr>
          <a:xfrm>
            <a:off x="4257838" y="1914250"/>
            <a:ext cx="705900" cy="0"/>
          </a:xfrm>
          <a:prstGeom prst="straightConnector1">
            <a:avLst/>
          </a:prstGeom>
          <a:noFill/>
          <a:ln cap="flat" cmpd="sng" w="9525">
            <a:solidFill>
              <a:srgbClr val="595959"/>
            </a:solidFill>
            <a:prstDash val="solid"/>
            <a:round/>
            <a:headEnd len="med" w="med" type="none"/>
            <a:tailEnd len="med" w="med" type="triangle"/>
          </a:ln>
        </p:spPr>
      </p:cxnSp>
      <p:cxnSp>
        <p:nvCxnSpPr>
          <p:cNvPr id="245" name="Google Shape;245;p31"/>
          <p:cNvCxnSpPr>
            <a:stCxn id="241" idx="3"/>
            <a:endCxn id="242" idx="1"/>
          </p:cNvCxnSpPr>
          <p:nvPr/>
        </p:nvCxnSpPr>
        <p:spPr>
          <a:xfrm>
            <a:off x="6179125" y="1914250"/>
            <a:ext cx="603900" cy="0"/>
          </a:xfrm>
          <a:prstGeom prst="straightConnector1">
            <a:avLst/>
          </a:prstGeom>
          <a:noFill/>
          <a:ln cap="flat" cmpd="sng" w="9525">
            <a:solidFill>
              <a:srgbClr val="595959"/>
            </a:solidFill>
            <a:prstDash val="solid"/>
            <a:round/>
            <a:headEnd len="med" w="med" type="none"/>
            <a:tailEnd len="med" w="med" type="triangle"/>
          </a:ln>
        </p:spPr>
      </p:cxnSp>
      <p:cxnSp>
        <p:nvCxnSpPr>
          <p:cNvPr id="246" name="Google Shape;246;p31"/>
          <p:cNvCxnSpPr>
            <a:stCxn id="242" idx="3"/>
          </p:cNvCxnSpPr>
          <p:nvPr/>
        </p:nvCxnSpPr>
        <p:spPr>
          <a:xfrm>
            <a:off x="7998450" y="1914250"/>
            <a:ext cx="603900" cy="0"/>
          </a:xfrm>
          <a:prstGeom prst="straightConnector1">
            <a:avLst/>
          </a:prstGeom>
          <a:noFill/>
          <a:ln cap="flat" cmpd="sng" w="9525">
            <a:solidFill>
              <a:srgbClr val="595959"/>
            </a:solidFill>
            <a:prstDash val="solid"/>
            <a:round/>
            <a:headEnd len="med" w="med" type="none"/>
            <a:tailEnd len="med" w="med" type="triangle"/>
          </a:ln>
        </p:spPr>
      </p:cxnSp>
      <p:cxnSp>
        <p:nvCxnSpPr>
          <p:cNvPr id="247" name="Google Shape;247;p31"/>
          <p:cNvCxnSpPr>
            <a:endCxn id="239" idx="1"/>
          </p:cNvCxnSpPr>
          <p:nvPr/>
        </p:nvCxnSpPr>
        <p:spPr>
          <a:xfrm flipH="1" rot="10800000">
            <a:off x="438150" y="1914250"/>
            <a:ext cx="605400" cy="6000"/>
          </a:xfrm>
          <a:prstGeom prst="straightConnector1">
            <a:avLst/>
          </a:prstGeom>
          <a:noFill/>
          <a:ln cap="flat" cmpd="sng" w="9525">
            <a:solidFill>
              <a:srgbClr val="595959"/>
            </a:solidFill>
            <a:prstDash val="solid"/>
            <a:round/>
            <a:headEnd len="med" w="med" type="none"/>
            <a:tailEnd len="med" w="med" type="triangle"/>
          </a:ln>
        </p:spPr>
      </p:cxnSp>
      <p:cxnSp>
        <p:nvCxnSpPr>
          <p:cNvPr id="248" name="Google Shape;248;p31"/>
          <p:cNvCxnSpPr>
            <a:stCxn id="249" idx="2"/>
            <a:endCxn id="241" idx="0"/>
          </p:cNvCxnSpPr>
          <p:nvPr/>
        </p:nvCxnSpPr>
        <p:spPr>
          <a:xfrm>
            <a:off x="5571475" y="1330953"/>
            <a:ext cx="0" cy="211200"/>
          </a:xfrm>
          <a:prstGeom prst="straightConnector1">
            <a:avLst/>
          </a:prstGeom>
          <a:noFill/>
          <a:ln cap="flat" cmpd="sng" w="9525">
            <a:solidFill>
              <a:srgbClr val="595959"/>
            </a:solidFill>
            <a:prstDash val="solid"/>
            <a:round/>
            <a:headEnd len="med" w="med" type="none"/>
            <a:tailEnd len="med" w="med" type="triangle"/>
          </a:ln>
        </p:spPr>
      </p:cxnSp>
      <p:cxnSp>
        <p:nvCxnSpPr>
          <p:cNvPr id="250" name="Google Shape;250;p31"/>
          <p:cNvCxnSpPr>
            <a:stCxn id="251" idx="2"/>
            <a:endCxn id="240" idx="0"/>
          </p:cNvCxnSpPr>
          <p:nvPr/>
        </p:nvCxnSpPr>
        <p:spPr>
          <a:xfrm>
            <a:off x="3611350" y="1330954"/>
            <a:ext cx="0" cy="211200"/>
          </a:xfrm>
          <a:prstGeom prst="straightConnector1">
            <a:avLst/>
          </a:prstGeom>
          <a:noFill/>
          <a:ln cap="flat" cmpd="sng" w="9525">
            <a:solidFill>
              <a:srgbClr val="595959"/>
            </a:solidFill>
            <a:prstDash val="solid"/>
            <a:round/>
            <a:headEnd len="med" w="med" type="none"/>
            <a:tailEnd len="med" w="med" type="triangle"/>
          </a:ln>
        </p:spPr>
      </p:cxnSp>
      <p:cxnSp>
        <p:nvCxnSpPr>
          <p:cNvPr id="252" name="Google Shape;252;p31"/>
          <p:cNvCxnSpPr>
            <a:stCxn id="253" idx="2"/>
            <a:endCxn id="242" idx="0"/>
          </p:cNvCxnSpPr>
          <p:nvPr/>
        </p:nvCxnSpPr>
        <p:spPr>
          <a:xfrm>
            <a:off x="7390950" y="1338247"/>
            <a:ext cx="0" cy="204000"/>
          </a:xfrm>
          <a:prstGeom prst="straightConnector1">
            <a:avLst/>
          </a:prstGeom>
          <a:noFill/>
          <a:ln cap="flat" cmpd="sng" w="9525">
            <a:solidFill>
              <a:srgbClr val="595959"/>
            </a:solidFill>
            <a:prstDash val="solid"/>
            <a:round/>
            <a:headEnd len="med" w="med" type="none"/>
            <a:tailEnd len="med" w="med" type="triangle"/>
          </a:ln>
        </p:spPr>
      </p:cxnSp>
      <p:sp>
        <p:nvSpPr>
          <p:cNvPr id="254" name="Google Shape;254;p31"/>
          <p:cNvSpPr txBox="1"/>
          <p:nvPr/>
        </p:nvSpPr>
        <p:spPr>
          <a:xfrm>
            <a:off x="277875" y="1861457"/>
            <a:ext cx="972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800">
                <a:solidFill>
                  <a:schemeClr val="dk1"/>
                </a:solidFill>
              </a:rPr>
              <a:t>1. User RQ</a:t>
            </a:r>
            <a:endParaRPr b="1" sz="800">
              <a:solidFill>
                <a:schemeClr val="dk1"/>
              </a:solidFill>
            </a:endParaRPr>
          </a:p>
          <a:p>
            <a:pPr indent="0" lvl="0" marL="0" rtl="0" algn="l">
              <a:spcBef>
                <a:spcPts val="0"/>
              </a:spcBef>
              <a:spcAft>
                <a:spcPts val="0"/>
              </a:spcAft>
              <a:buNone/>
            </a:pPr>
            <a:r>
              <a:rPr b="1" lang="ko" sz="800">
                <a:solidFill>
                  <a:schemeClr val="dk1"/>
                </a:solidFill>
              </a:rPr>
              <a:t>2. Project RQ</a:t>
            </a:r>
            <a:endParaRPr b="1" sz="800">
              <a:solidFill>
                <a:schemeClr val="dk1"/>
              </a:solidFill>
            </a:endParaRPr>
          </a:p>
          <a:p>
            <a:pPr indent="0" lvl="0" marL="0" rtl="0" algn="l">
              <a:spcBef>
                <a:spcPts val="0"/>
              </a:spcBef>
              <a:spcAft>
                <a:spcPts val="0"/>
              </a:spcAft>
              <a:buNone/>
            </a:pPr>
            <a:r>
              <a:rPr b="1" lang="ko" sz="800">
                <a:solidFill>
                  <a:schemeClr val="dk1"/>
                </a:solidFill>
              </a:rPr>
              <a:t>3. SW RQ</a:t>
            </a:r>
            <a:endParaRPr b="1" sz="800">
              <a:solidFill>
                <a:schemeClr val="dk1"/>
              </a:solidFill>
            </a:endParaRPr>
          </a:p>
          <a:p>
            <a:pPr indent="0" lvl="0" marL="0" rtl="0" algn="l">
              <a:spcBef>
                <a:spcPts val="0"/>
              </a:spcBef>
              <a:spcAft>
                <a:spcPts val="0"/>
              </a:spcAft>
              <a:buNone/>
            </a:pPr>
            <a:r>
              <a:rPr b="1" lang="ko" sz="800">
                <a:solidFill>
                  <a:schemeClr val="dk1"/>
                </a:solidFill>
              </a:rPr>
              <a:t>4. SW, HW</a:t>
            </a:r>
            <a:endParaRPr b="1" sz="800">
              <a:solidFill>
                <a:schemeClr val="dk1"/>
              </a:solidFill>
            </a:endParaRPr>
          </a:p>
        </p:txBody>
      </p:sp>
      <p:sp>
        <p:nvSpPr>
          <p:cNvPr id="255" name="Google Shape;255;p31"/>
          <p:cNvSpPr txBox="1"/>
          <p:nvPr/>
        </p:nvSpPr>
        <p:spPr>
          <a:xfrm>
            <a:off x="2249150" y="1861457"/>
            <a:ext cx="7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800">
                <a:solidFill>
                  <a:schemeClr val="dk1"/>
                </a:solidFill>
              </a:rPr>
              <a:t>1. Asset list</a:t>
            </a:r>
            <a:endParaRPr b="1" sz="800">
              <a:solidFill>
                <a:schemeClr val="dk1"/>
              </a:solidFill>
            </a:endParaRPr>
          </a:p>
          <a:p>
            <a:pPr indent="0" lvl="0" marL="0" rtl="0" algn="l">
              <a:spcBef>
                <a:spcPts val="0"/>
              </a:spcBef>
              <a:spcAft>
                <a:spcPts val="0"/>
              </a:spcAft>
              <a:buNone/>
            </a:pPr>
            <a:r>
              <a:rPr b="1" lang="ko" sz="800">
                <a:solidFill>
                  <a:schemeClr val="dk1"/>
                </a:solidFill>
              </a:rPr>
              <a:t>2. DFD</a:t>
            </a:r>
            <a:endParaRPr b="1" sz="800">
              <a:solidFill>
                <a:schemeClr val="dk1"/>
              </a:solidFill>
            </a:endParaRPr>
          </a:p>
        </p:txBody>
      </p:sp>
      <p:sp>
        <p:nvSpPr>
          <p:cNvPr id="256" name="Google Shape;256;p31"/>
          <p:cNvSpPr txBox="1"/>
          <p:nvPr/>
        </p:nvSpPr>
        <p:spPr>
          <a:xfrm>
            <a:off x="4272600" y="1861450"/>
            <a:ext cx="705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800"/>
              <a:t>1. Threat</a:t>
            </a:r>
            <a:endParaRPr b="1" sz="800"/>
          </a:p>
        </p:txBody>
      </p:sp>
      <p:sp>
        <p:nvSpPr>
          <p:cNvPr id="251" name="Google Shape;251;p31"/>
          <p:cNvSpPr txBox="1"/>
          <p:nvPr/>
        </p:nvSpPr>
        <p:spPr>
          <a:xfrm>
            <a:off x="3309400" y="1023154"/>
            <a:ext cx="603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800"/>
              <a:t>STRIDE</a:t>
            </a:r>
            <a:endParaRPr b="1" sz="800"/>
          </a:p>
        </p:txBody>
      </p:sp>
      <p:sp>
        <p:nvSpPr>
          <p:cNvPr id="249" name="Google Shape;249;p31"/>
          <p:cNvSpPr txBox="1"/>
          <p:nvPr/>
        </p:nvSpPr>
        <p:spPr>
          <a:xfrm>
            <a:off x="5269525" y="1023153"/>
            <a:ext cx="603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800"/>
              <a:t>OWASP</a:t>
            </a:r>
            <a:endParaRPr b="1" sz="800"/>
          </a:p>
        </p:txBody>
      </p:sp>
      <p:sp>
        <p:nvSpPr>
          <p:cNvPr id="257" name="Google Shape;257;p31"/>
          <p:cNvSpPr txBox="1"/>
          <p:nvPr/>
        </p:nvSpPr>
        <p:spPr>
          <a:xfrm>
            <a:off x="6109600" y="1861450"/>
            <a:ext cx="70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800"/>
              <a:t>1. Security</a:t>
            </a:r>
            <a:endParaRPr b="1" sz="800"/>
          </a:p>
          <a:p>
            <a:pPr indent="0" lvl="0" marL="0" rtl="0" algn="ctr">
              <a:spcBef>
                <a:spcPts val="0"/>
              </a:spcBef>
              <a:spcAft>
                <a:spcPts val="0"/>
              </a:spcAft>
              <a:buNone/>
            </a:pPr>
            <a:r>
              <a:rPr b="1" lang="ko" sz="800"/>
              <a:t>Risk Level</a:t>
            </a:r>
            <a:endParaRPr b="1" sz="800"/>
          </a:p>
        </p:txBody>
      </p:sp>
      <p:sp>
        <p:nvSpPr>
          <p:cNvPr id="258" name="Google Shape;258;p31"/>
          <p:cNvSpPr txBox="1"/>
          <p:nvPr/>
        </p:nvSpPr>
        <p:spPr>
          <a:xfrm>
            <a:off x="7961200" y="1861457"/>
            <a:ext cx="754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800"/>
              <a:t>1. Security Req.</a:t>
            </a:r>
            <a:endParaRPr b="1" sz="800"/>
          </a:p>
        </p:txBody>
      </p:sp>
      <p:sp>
        <p:nvSpPr>
          <p:cNvPr id="253" name="Google Shape;253;p31"/>
          <p:cNvSpPr txBox="1"/>
          <p:nvPr/>
        </p:nvSpPr>
        <p:spPr>
          <a:xfrm>
            <a:off x="6783300" y="993547"/>
            <a:ext cx="1215300" cy="34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800">
                <a:solidFill>
                  <a:srgbClr val="000000"/>
                </a:solidFill>
              </a:rPr>
              <a:t>Six-part Quality Attribute Scenarios</a:t>
            </a:r>
            <a:endParaRPr b="1" sz="800"/>
          </a:p>
        </p:txBody>
      </p:sp>
      <p:sp>
        <p:nvSpPr>
          <p:cNvPr id="259" name="Google Shape;259;p31"/>
          <p:cNvSpPr txBox="1"/>
          <p:nvPr/>
        </p:nvSpPr>
        <p:spPr>
          <a:xfrm>
            <a:off x="5253725" y="573425"/>
            <a:ext cx="35787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Phase 1 Review</a:t>
            </a:r>
            <a:endParaRPr sz="2000">
              <a:solidFill>
                <a:schemeClr val="dk2"/>
              </a:solidFill>
            </a:endParaRPr>
          </a:p>
        </p:txBody>
      </p:sp>
      <p:sp>
        <p:nvSpPr>
          <p:cNvPr id="260" name="Google Shape;260;p31"/>
          <p:cNvSpPr txBox="1"/>
          <p:nvPr/>
        </p:nvSpPr>
        <p:spPr>
          <a:xfrm>
            <a:off x="311700" y="1064363"/>
            <a:ext cx="2315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600">
                <a:solidFill>
                  <a:schemeClr val="dk1"/>
                </a:solidFill>
              </a:rPr>
              <a:t>Requirement Analysis</a:t>
            </a:r>
            <a:endParaRPr sz="1600">
              <a:solidFill>
                <a:schemeClr val="dk1"/>
              </a:solidFill>
            </a:endParaRPr>
          </a:p>
        </p:txBody>
      </p:sp>
      <p:pic>
        <p:nvPicPr>
          <p:cNvPr id="261" name="Google Shape;261;p31"/>
          <p:cNvPicPr preferRelativeResize="0"/>
          <p:nvPr/>
        </p:nvPicPr>
        <p:blipFill>
          <a:blip r:embed="rId3">
            <a:alphaModFix/>
          </a:blip>
          <a:stretch>
            <a:fillRect/>
          </a:stretch>
        </p:blipFill>
        <p:spPr>
          <a:xfrm>
            <a:off x="492601" y="2658524"/>
            <a:ext cx="4238397" cy="2073412"/>
          </a:xfrm>
          <a:prstGeom prst="rect">
            <a:avLst/>
          </a:prstGeom>
          <a:noFill/>
          <a:ln>
            <a:noFill/>
          </a:ln>
        </p:spPr>
      </p:pic>
      <p:sp>
        <p:nvSpPr>
          <p:cNvPr id="262" name="Google Shape;262;p31"/>
          <p:cNvSpPr txBox="1"/>
          <p:nvPr/>
        </p:nvSpPr>
        <p:spPr>
          <a:xfrm>
            <a:off x="1965300" y="4835709"/>
            <a:ext cx="1293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800">
                <a:solidFill>
                  <a:srgbClr val="000000"/>
                </a:solidFill>
              </a:rPr>
              <a:t>&lt;Security Risk Level&gt;</a:t>
            </a:r>
            <a:endParaRPr b="1" sz="800">
              <a:solidFill>
                <a:srgbClr val="000000"/>
              </a:solidFill>
            </a:endParaRPr>
          </a:p>
        </p:txBody>
      </p:sp>
      <p:sp>
        <p:nvSpPr>
          <p:cNvPr id="263" name="Google Shape;26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264" name="Google Shape;264;p31"/>
          <p:cNvPicPr preferRelativeResize="0"/>
          <p:nvPr/>
        </p:nvPicPr>
        <p:blipFill>
          <a:blip r:embed="rId4">
            <a:alphaModFix/>
          </a:blip>
          <a:stretch>
            <a:fillRect/>
          </a:stretch>
        </p:blipFill>
        <p:spPr>
          <a:xfrm>
            <a:off x="4963750" y="2620349"/>
            <a:ext cx="3954151" cy="2149750"/>
          </a:xfrm>
          <a:prstGeom prst="rect">
            <a:avLst/>
          </a:prstGeom>
          <a:noFill/>
          <a:ln>
            <a:noFill/>
          </a:ln>
        </p:spPr>
      </p:pic>
      <p:sp>
        <p:nvSpPr>
          <p:cNvPr id="265" name="Google Shape;265;p31"/>
          <p:cNvSpPr txBox="1"/>
          <p:nvPr/>
        </p:nvSpPr>
        <p:spPr>
          <a:xfrm>
            <a:off x="6337175" y="4835700"/>
            <a:ext cx="1411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800">
                <a:solidFill>
                  <a:srgbClr val="000000"/>
                </a:solidFill>
              </a:rPr>
              <a:t>&lt;Security Requirement&gt;</a:t>
            </a:r>
            <a:endParaRPr b="1" sz="8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2"/>
          <p:cNvPicPr preferRelativeResize="0"/>
          <p:nvPr/>
        </p:nvPicPr>
        <p:blipFill>
          <a:blip r:embed="rId3">
            <a:alphaModFix/>
          </a:blip>
          <a:stretch>
            <a:fillRect/>
          </a:stretch>
        </p:blipFill>
        <p:spPr>
          <a:xfrm>
            <a:off x="429600" y="1128175"/>
            <a:ext cx="4556925" cy="3417675"/>
          </a:xfrm>
          <a:prstGeom prst="rect">
            <a:avLst/>
          </a:prstGeom>
          <a:noFill/>
          <a:ln>
            <a:noFill/>
          </a:ln>
        </p:spPr>
      </p:pic>
      <p:sp>
        <p:nvSpPr>
          <p:cNvPr id="271" name="Google Shape;271;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ko" sz="2420"/>
              <a:t>Secure Design</a:t>
            </a:r>
            <a:endParaRPr sz="2420"/>
          </a:p>
        </p:txBody>
      </p:sp>
      <p:sp>
        <p:nvSpPr>
          <p:cNvPr id="272" name="Google Shape;272;p32"/>
          <p:cNvSpPr txBox="1"/>
          <p:nvPr/>
        </p:nvSpPr>
        <p:spPr>
          <a:xfrm>
            <a:off x="5253725" y="573425"/>
            <a:ext cx="35787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Phase 1 Review</a:t>
            </a:r>
            <a:endParaRPr sz="2000">
              <a:solidFill>
                <a:schemeClr val="dk2"/>
              </a:solidFill>
            </a:endParaRPr>
          </a:p>
        </p:txBody>
      </p:sp>
      <p:sp>
        <p:nvSpPr>
          <p:cNvPr id="273" name="Google Shape;273;p32"/>
          <p:cNvSpPr txBox="1"/>
          <p:nvPr/>
        </p:nvSpPr>
        <p:spPr>
          <a:xfrm>
            <a:off x="4922050" y="1186500"/>
            <a:ext cx="35451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ko">
                <a:solidFill>
                  <a:schemeClr val="dk1"/>
                </a:solidFill>
                <a:highlight>
                  <a:srgbClr val="FFFFFF"/>
                </a:highlight>
              </a:rPr>
              <a:t>Write invalid form of IP address (ex. 123.456.789)</a:t>
            </a:r>
            <a:endParaRPr>
              <a:solidFill>
                <a:schemeClr val="dk1"/>
              </a:solidFill>
              <a:highlight>
                <a:srgbClr val="FFFFFF"/>
              </a:highlight>
            </a:endParaRPr>
          </a:p>
          <a:p>
            <a:pPr indent="-317500" lvl="1" marL="914400" rtl="0" algn="l">
              <a:spcBef>
                <a:spcPts val="0"/>
              </a:spcBef>
              <a:spcAft>
                <a:spcPts val="0"/>
              </a:spcAft>
              <a:buSzPts val="1400"/>
              <a:buChar char="➨"/>
            </a:pPr>
            <a:r>
              <a:rPr lang="ko">
                <a:solidFill>
                  <a:schemeClr val="dk1"/>
                </a:solidFill>
                <a:highlight>
                  <a:srgbClr val="FFFFFF"/>
                </a:highlight>
              </a:rPr>
              <a:t>Input Validation : Input Data Verifier</a:t>
            </a:r>
            <a:endParaRPr>
              <a:solidFill>
                <a:schemeClr val="dk1"/>
              </a:solidFill>
              <a:highlight>
                <a:srgbClr val="FFFFFF"/>
              </a:highlight>
            </a:endParaRPr>
          </a:p>
          <a:p>
            <a:pPr indent="-317500" lvl="0" marL="457200" rtl="0" algn="l">
              <a:spcBef>
                <a:spcPts val="0"/>
              </a:spcBef>
              <a:spcAft>
                <a:spcPts val="0"/>
              </a:spcAft>
              <a:buClr>
                <a:schemeClr val="dk1"/>
              </a:buClr>
              <a:buSzPts val="1400"/>
              <a:buChar char="●"/>
            </a:pPr>
            <a:r>
              <a:rPr lang="ko">
                <a:solidFill>
                  <a:schemeClr val="dk1"/>
                </a:solidFill>
                <a:highlight>
                  <a:srgbClr val="FFFFFF"/>
                </a:highlight>
              </a:rPr>
              <a:t>Sniffing data on network between JetsonNano and user laptop</a:t>
            </a:r>
            <a:endParaRPr>
              <a:solidFill>
                <a:schemeClr val="dk1"/>
              </a:solidFill>
              <a:highlight>
                <a:srgbClr val="FFFFFF"/>
              </a:highlight>
            </a:endParaRPr>
          </a:p>
          <a:p>
            <a:pPr indent="-317500" lvl="1" marL="914400" rtl="0" algn="l">
              <a:spcBef>
                <a:spcPts val="0"/>
              </a:spcBef>
              <a:spcAft>
                <a:spcPts val="0"/>
              </a:spcAft>
              <a:buClr>
                <a:schemeClr val="dk1"/>
              </a:buClr>
              <a:buSzPts val="1400"/>
              <a:buChar char="➨"/>
            </a:pPr>
            <a:r>
              <a:rPr lang="ko">
                <a:solidFill>
                  <a:schemeClr val="dk1"/>
                </a:solidFill>
                <a:highlight>
                  <a:srgbClr val="FFFFFF"/>
                </a:highlight>
              </a:rPr>
              <a:t>Data Encryption : OpenSSL v1.1</a:t>
            </a:r>
            <a:endParaRPr>
              <a:solidFill>
                <a:schemeClr val="dk1"/>
              </a:solidFill>
              <a:highlight>
                <a:srgbClr val="FFFFFF"/>
              </a:highlight>
            </a:endParaRPr>
          </a:p>
          <a:p>
            <a:pPr indent="-317500" lvl="0" marL="457200" rtl="0" algn="l">
              <a:spcBef>
                <a:spcPts val="0"/>
              </a:spcBef>
              <a:spcAft>
                <a:spcPts val="0"/>
              </a:spcAft>
              <a:buClr>
                <a:schemeClr val="dk1"/>
              </a:buClr>
              <a:buSzPts val="1400"/>
              <a:buChar char="●"/>
            </a:pPr>
            <a:r>
              <a:rPr lang="ko">
                <a:solidFill>
                  <a:schemeClr val="dk1"/>
                </a:solidFill>
                <a:highlight>
                  <a:srgbClr val="FFFFFF"/>
                </a:highlight>
              </a:rPr>
              <a:t>Connection from unknown client</a:t>
            </a:r>
            <a:endParaRPr>
              <a:solidFill>
                <a:schemeClr val="dk1"/>
              </a:solidFill>
              <a:highlight>
                <a:srgbClr val="FFFFFF"/>
              </a:highlight>
            </a:endParaRPr>
          </a:p>
          <a:p>
            <a:pPr indent="-317500" lvl="1" marL="914400" rtl="0" algn="l">
              <a:spcBef>
                <a:spcPts val="0"/>
              </a:spcBef>
              <a:spcAft>
                <a:spcPts val="0"/>
              </a:spcAft>
              <a:buClr>
                <a:schemeClr val="dk1"/>
              </a:buClr>
              <a:buSzPts val="1400"/>
              <a:buChar char="➨"/>
            </a:pPr>
            <a:r>
              <a:rPr lang="ko">
                <a:solidFill>
                  <a:schemeClr val="dk1"/>
                </a:solidFill>
                <a:highlight>
                  <a:srgbClr val="FFFFFF"/>
                </a:highlight>
              </a:rPr>
              <a:t>Authentication : Key from trusted certificate authority (JetsonNano)</a:t>
            </a:r>
            <a:endParaRPr>
              <a:solidFill>
                <a:schemeClr val="dk1"/>
              </a:solidFill>
              <a:highlight>
                <a:srgbClr val="FFFFFF"/>
              </a:highlight>
            </a:endParaRPr>
          </a:p>
          <a:p>
            <a:pPr indent="-317500" lvl="0" marL="457200" rtl="0" algn="l">
              <a:spcBef>
                <a:spcPts val="0"/>
              </a:spcBef>
              <a:spcAft>
                <a:spcPts val="0"/>
              </a:spcAft>
              <a:buClr>
                <a:schemeClr val="dk1"/>
              </a:buClr>
              <a:buSzPts val="1400"/>
              <a:buChar char="●"/>
            </a:pPr>
            <a:r>
              <a:rPr lang="ko">
                <a:solidFill>
                  <a:schemeClr val="dk1"/>
                </a:solidFill>
                <a:highlight>
                  <a:srgbClr val="FFFFFF"/>
                </a:highlight>
              </a:rPr>
              <a:t>Secure Storage</a:t>
            </a:r>
            <a:endParaRPr>
              <a:solidFill>
                <a:schemeClr val="dk1"/>
              </a:solidFill>
              <a:highlight>
                <a:srgbClr val="FFFFFF"/>
              </a:highlight>
            </a:endParaRPr>
          </a:p>
          <a:p>
            <a:pPr indent="-317500" lvl="1" marL="914400" rtl="0" algn="l">
              <a:spcBef>
                <a:spcPts val="0"/>
              </a:spcBef>
              <a:spcAft>
                <a:spcPts val="0"/>
              </a:spcAft>
              <a:buClr>
                <a:schemeClr val="dk1"/>
              </a:buClr>
              <a:buSzPts val="1400"/>
              <a:buChar char="➨"/>
            </a:pPr>
            <a:r>
              <a:rPr lang="ko">
                <a:solidFill>
                  <a:schemeClr val="dk1"/>
                </a:solidFill>
                <a:highlight>
                  <a:srgbClr val="FFFFFF"/>
                </a:highlight>
              </a:rPr>
              <a:t>cryptmount</a:t>
            </a:r>
            <a:endParaRPr>
              <a:solidFill>
                <a:schemeClr val="dk1"/>
              </a:solidFill>
              <a:highlight>
                <a:srgbClr val="FFFFFF"/>
              </a:highlight>
            </a:endParaRPr>
          </a:p>
          <a:p>
            <a:pPr indent="-317500" lvl="0" marL="457200" rtl="0" algn="l">
              <a:spcBef>
                <a:spcPts val="0"/>
              </a:spcBef>
              <a:spcAft>
                <a:spcPts val="0"/>
              </a:spcAft>
              <a:buClr>
                <a:schemeClr val="dk1"/>
              </a:buClr>
              <a:buSzPts val="1400"/>
              <a:buChar char="●"/>
            </a:pPr>
            <a:r>
              <a:rPr lang="ko">
                <a:solidFill>
                  <a:schemeClr val="dk1"/>
                </a:solidFill>
                <a:highlight>
                  <a:srgbClr val="FFFFFF"/>
                </a:highlight>
              </a:rPr>
              <a:t>Logging</a:t>
            </a:r>
            <a:endParaRPr>
              <a:solidFill>
                <a:schemeClr val="dk1"/>
              </a:solidFill>
              <a:highlight>
                <a:srgbClr val="FFFFFF"/>
              </a:highlight>
            </a:endParaRPr>
          </a:p>
          <a:p>
            <a:pPr indent="-317500" lvl="1" marL="914400" rtl="0" algn="l">
              <a:spcBef>
                <a:spcPts val="0"/>
              </a:spcBef>
              <a:spcAft>
                <a:spcPts val="0"/>
              </a:spcAft>
              <a:buClr>
                <a:schemeClr val="dk1"/>
              </a:buClr>
              <a:buSzPts val="1400"/>
              <a:buChar char="➨"/>
            </a:pPr>
            <a:r>
              <a:rPr lang="ko">
                <a:solidFill>
                  <a:schemeClr val="dk1"/>
                </a:solidFill>
                <a:highlight>
                  <a:srgbClr val="FFFFFF"/>
                </a:highlight>
              </a:rPr>
              <a:t>rsyslog</a:t>
            </a:r>
            <a:endParaRPr>
              <a:solidFill>
                <a:schemeClr val="dk1"/>
              </a:solidFill>
              <a:highlight>
                <a:srgbClr val="FFFFFF"/>
              </a:highlight>
            </a:endParaRPr>
          </a:p>
        </p:txBody>
      </p:sp>
      <p:sp>
        <p:nvSpPr>
          <p:cNvPr id="274" name="Google Shape;274;p32"/>
          <p:cNvSpPr txBox="1"/>
          <p:nvPr/>
        </p:nvSpPr>
        <p:spPr>
          <a:xfrm>
            <a:off x="277875" y="4735000"/>
            <a:ext cx="865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latin typeface="Trebuchet MS"/>
                <a:ea typeface="Trebuchet MS"/>
                <a:cs typeface="Trebuchet MS"/>
                <a:sym typeface="Trebuchet MS"/>
              </a:rPr>
              <a:t>Software Architect Design Document </a:t>
            </a:r>
            <a:r>
              <a:rPr lang="ko" sz="1000"/>
              <a:t>: </a:t>
            </a:r>
            <a:r>
              <a:rPr lang="ko" sz="1000" u="sng">
                <a:solidFill>
                  <a:schemeClr val="hlink"/>
                </a:solidFill>
                <a:hlinkClick r:id="rId4"/>
              </a:rPr>
              <a:t>https://docs.google.com/document/d/1NJaph-tavyyWxa13gYBciuc1nuE-puGsy08pcuRcfRk</a:t>
            </a:r>
            <a:endParaRPr sz="1000"/>
          </a:p>
        </p:txBody>
      </p:sp>
      <p:sp>
        <p:nvSpPr>
          <p:cNvPr id="275" name="Google Shape;275;p32"/>
          <p:cNvSpPr/>
          <p:nvPr/>
        </p:nvSpPr>
        <p:spPr>
          <a:xfrm>
            <a:off x="1297600" y="3357700"/>
            <a:ext cx="798600" cy="207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2"/>
          <p:cNvSpPr/>
          <p:nvPr/>
        </p:nvSpPr>
        <p:spPr>
          <a:xfrm>
            <a:off x="1568824" y="2910325"/>
            <a:ext cx="740100" cy="3072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2"/>
          <p:cNvSpPr/>
          <p:nvPr/>
        </p:nvSpPr>
        <p:spPr>
          <a:xfrm>
            <a:off x="5081275" y="3857811"/>
            <a:ext cx="222000" cy="207300"/>
          </a:xfrm>
          <a:prstGeom prst="rect">
            <a:avLst/>
          </a:prstGeom>
          <a:solidFill>
            <a:srgbClr val="76A5AF"/>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2"/>
          <p:cNvSpPr/>
          <p:nvPr/>
        </p:nvSpPr>
        <p:spPr>
          <a:xfrm>
            <a:off x="3023750" y="2517050"/>
            <a:ext cx="740100" cy="3072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2"/>
          <p:cNvSpPr/>
          <p:nvPr/>
        </p:nvSpPr>
        <p:spPr>
          <a:xfrm>
            <a:off x="5081274" y="2162640"/>
            <a:ext cx="222000" cy="207300"/>
          </a:xfrm>
          <a:prstGeom prst="rect">
            <a:avLst/>
          </a:prstGeom>
          <a:solidFill>
            <a:srgbClr val="FCE5CD"/>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2"/>
          <p:cNvSpPr/>
          <p:nvPr/>
        </p:nvSpPr>
        <p:spPr>
          <a:xfrm>
            <a:off x="5081274" y="1315065"/>
            <a:ext cx="222000" cy="207300"/>
          </a:xfrm>
          <a:prstGeom prst="rect">
            <a:avLst/>
          </a:prstGeom>
          <a:solidFill>
            <a:srgbClr val="FF9900"/>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2"/>
          <p:cNvSpPr/>
          <p:nvPr/>
        </p:nvSpPr>
        <p:spPr>
          <a:xfrm>
            <a:off x="3381625" y="1485426"/>
            <a:ext cx="968100" cy="3072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2"/>
          <p:cNvSpPr/>
          <p:nvPr/>
        </p:nvSpPr>
        <p:spPr>
          <a:xfrm>
            <a:off x="5081274" y="3010215"/>
            <a:ext cx="222000" cy="207300"/>
          </a:xfrm>
          <a:prstGeom prst="rect">
            <a:avLst/>
          </a:prstGeom>
          <a:solidFill>
            <a:srgbClr val="FCE5CD"/>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2"/>
          <p:cNvSpPr/>
          <p:nvPr/>
        </p:nvSpPr>
        <p:spPr>
          <a:xfrm>
            <a:off x="5081274" y="4296390"/>
            <a:ext cx="222000" cy="207300"/>
          </a:xfrm>
          <a:prstGeom prst="rect">
            <a:avLst/>
          </a:prstGeom>
          <a:solidFill>
            <a:srgbClr val="FCE5CD"/>
          </a:solid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2"/>
          <p:cNvSpPr/>
          <p:nvPr/>
        </p:nvSpPr>
        <p:spPr>
          <a:xfrm>
            <a:off x="1568825" y="2525000"/>
            <a:ext cx="740100" cy="291300"/>
          </a:xfrm>
          <a:prstGeom prst="rect">
            <a:avLst/>
          </a:prstGeom>
          <a:noFill/>
          <a:ln cap="flat" cmpd="sng" w="2857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ko" sz="2420"/>
              <a:t>Secure Design</a:t>
            </a:r>
            <a:endParaRPr sz="2420"/>
          </a:p>
        </p:txBody>
      </p:sp>
      <p:sp>
        <p:nvSpPr>
          <p:cNvPr id="291" name="Google Shape;291;p33"/>
          <p:cNvSpPr txBox="1"/>
          <p:nvPr/>
        </p:nvSpPr>
        <p:spPr>
          <a:xfrm>
            <a:off x="4884475" y="573425"/>
            <a:ext cx="39480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000">
                <a:solidFill>
                  <a:schemeClr val="dk2"/>
                </a:solidFill>
              </a:rPr>
              <a:t> Phase 1 Review</a:t>
            </a:r>
            <a:endParaRPr sz="2000">
              <a:solidFill>
                <a:schemeClr val="dk2"/>
              </a:solidFill>
            </a:endParaRPr>
          </a:p>
        </p:txBody>
      </p:sp>
      <p:pic>
        <p:nvPicPr>
          <p:cNvPr id="292" name="Google Shape;292;p33"/>
          <p:cNvPicPr preferRelativeResize="0"/>
          <p:nvPr/>
        </p:nvPicPr>
        <p:blipFill>
          <a:blip r:embed="rId3">
            <a:alphaModFix/>
          </a:blip>
          <a:stretch>
            <a:fillRect/>
          </a:stretch>
        </p:blipFill>
        <p:spPr>
          <a:xfrm>
            <a:off x="311700" y="1327901"/>
            <a:ext cx="4822950" cy="2223850"/>
          </a:xfrm>
          <a:prstGeom prst="rect">
            <a:avLst/>
          </a:prstGeom>
          <a:noFill/>
          <a:ln cap="flat" cmpd="sng" w="9525">
            <a:solidFill>
              <a:schemeClr val="accent3"/>
            </a:solidFill>
            <a:prstDash val="solid"/>
            <a:round/>
            <a:headEnd len="sm" w="sm" type="none"/>
            <a:tailEnd len="sm" w="sm" type="none"/>
          </a:ln>
        </p:spPr>
      </p:pic>
      <p:pic>
        <p:nvPicPr>
          <p:cNvPr id="293" name="Google Shape;293;p33"/>
          <p:cNvPicPr preferRelativeResize="0"/>
          <p:nvPr/>
        </p:nvPicPr>
        <p:blipFill>
          <a:blip r:embed="rId4">
            <a:alphaModFix/>
          </a:blip>
          <a:stretch>
            <a:fillRect/>
          </a:stretch>
        </p:blipFill>
        <p:spPr>
          <a:xfrm>
            <a:off x="4007975" y="2714625"/>
            <a:ext cx="4958799" cy="2319599"/>
          </a:xfrm>
          <a:prstGeom prst="rect">
            <a:avLst/>
          </a:prstGeom>
          <a:noFill/>
          <a:ln cap="flat" cmpd="sng" w="9525">
            <a:solidFill>
              <a:schemeClr val="accent3"/>
            </a:solidFill>
            <a:prstDash val="solid"/>
            <a:round/>
            <a:headEnd len="sm" w="sm" type="none"/>
            <a:tailEnd len="sm" w="sm" type="none"/>
          </a:ln>
        </p:spPr>
      </p:pic>
      <p:sp>
        <p:nvSpPr>
          <p:cNvPr id="294" name="Google Shape;294;p33"/>
          <p:cNvSpPr txBox="1"/>
          <p:nvPr/>
        </p:nvSpPr>
        <p:spPr>
          <a:xfrm>
            <a:off x="252350" y="975700"/>
            <a:ext cx="484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Input Validation</a:t>
            </a:r>
            <a:endParaRPr/>
          </a:p>
        </p:txBody>
      </p:sp>
      <p:sp>
        <p:nvSpPr>
          <p:cNvPr id="295" name="Google Shape;295;p33"/>
          <p:cNvSpPr txBox="1"/>
          <p:nvPr/>
        </p:nvSpPr>
        <p:spPr>
          <a:xfrm>
            <a:off x="7025625" y="2314425"/>
            <a:ext cx="484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Data Transmission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